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4.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5.xml" ContentType="application/vnd.openxmlformats-officedocument.theme+xml"/>
  <Override PartName="/ppt/tags/tag1.xml" ContentType="application/vnd.openxmlformats-officedocument.presentationml.tags+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6.xml" ContentType="application/vnd.openxmlformats-officedocument.theme+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theme/theme7.xml" ContentType="application/vnd.openxmlformats-officedocument.theme+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theme/theme8.xml" ContentType="application/vnd.openxmlformats-officedocument.theme+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9.xml" ContentType="application/vnd.openxmlformats-officedocument.theme+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1" r:id="rId4"/>
    <p:sldMasterId id="2147483676" r:id="rId5"/>
    <p:sldMasterId id="2147483708" r:id="rId6"/>
    <p:sldMasterId id="2147483734" r:id="rId7"/>
    <p:sldMasterId id="2147483766" r:id="rId8"/>
    <p:sldMasterId id="2147483775" r:id="rId9"/>
    <p:sldMasterId id="2147483912" r:id="rId10"/>
    <p:sldMasterId id="2147483938" r:id="rId11"/>
    <p:sldMasterId id="2147483951" r:id="rId12"/>
    <p:sldMasterId id="2147483966" r:id="rId13"/>
  </p:sldMasterIdLst>
  <p:notesMasterIdLst>
    <p:notesMasterId r:id="rId84"/>
  </p:notesMasterIdLst>
  <p:handoutMasterIdLst>
    <p:handoutMasterId r:id="rId85"/>
  </p:handoutMasterIdLst>
  <p:sldIdLst>
    <p:sldId id="759" r:id="rId14"/>
    <p:sldId id="679" r:id="rId15"/>
    <p:sldId id="769" r:id="rId16"/>
    <p:sldId id="749" r:id="rId17"/>
    <p:sldId id="765" r:id="rId18"/>
    <p:sldId id="767" r:id="rId19"/>
    <p:sldId id="727" r:id="rId20"/>
    <p:sldId id="710" r:id="rId21"/>
    <p:sldId id="713" r:id="rId22"/>
    <p:sldId id="715" r:id="rId23"/>
    <p:sldId id="719" r:id="rId24"/>
    <p:sldId id="780" r:id="rId25"/>
    <p:sldId id="781" r:id="rId26"/>
    <p:sldId id="782" r:id="rId27"/>
    <p:sldId id="783" r:id="rId28"/>
    <p:sldId id="784" r:id="rId29"/>
    <p:sldId id="799" r:id="rId30"/>
    <p:sldId id="800" r:id="rId31"/>
    <p:sldId id="819" r:id="rId32"/>
    <p:sldId id="820" r:id="rId33"/>
    <p:sldId id="821" r:id="rId34"/>
    <p:sldId id="822" r:id="rId35"/>
    <p:sldId id="801" r:id="rId36"/>
    <p:sldId id="802" r:id="rId37"/>
    <p:sldId id="823" r:id="rId38"/>
    <p:sldId id="824" r:id="rId39"/>
    <p:sldId id="825" r:id="rId40"/>
    <p:sldId id="826" r:id="rId41"/>
    <p:sldId id="827" r:id="rId42"/>
    <p:sldId id="828" r:id="rId43"/>
    <p:sldId id="803" r:id="rId44"/>
    <p:sldId id="829" r:id="rId45"/>
    <p:sldId id="830" r:id="rId46"/>
    <p:sldId id="831" r:id="rId47"/>
    <p:sldId id="832" r:id="rId48"/>
    <p:sldId id="807" r:id="rId49"/>
    <p:sldId id="808" r:id="rId50"/>
    <p:sldId id="804" r:id="rId51"/>
    <p:sldId id="833" r:id="rId52"/>
    <p:sldId id="805" r:id="rId53"/>
    <p:sldId id="806" r:id="rId54"/>
    <p:sldId id="834" r:id="rId55"/>
    <p:sldId id="835" r:id="rId56"/>
    <p:sldId id="836" r:id="rId57"/>
    <p:sldId id="837" r:id="rId58"/>
    <p:sldId id="838" r:id="rId59"/>
    <p:sldId id="809" r:id="rId60"/>
    <p:sldId id="839" r:id="rId61"/>
    <p:sldId id="840" r:id="rId62"/>
    <p:sldId id="841" r:id="rId63"/>
    <p:sldId id="842" r:id="rId64"/>
    <p:sldId id="810" r:id="rId65"/>
    <p:sldId id="811" r:id="rId66"/>
    <p:sldId id="812" r:id="rId67"/>
    <p:sldId id="813" r:id="rId68"/>
    <p:sldId id="814" r:id="rId69"/>
    <p:sldId id="843" r:id="rId70"/>
    <p:sldId id="844" r:id="rId71"/>
    <p:sldId id="845" r:id="rId72"/>
    <p:sldId id="815" r:id="rId73"/>
    <p:sldId id="846" r:id="rId74"/>
    <p:sldId id="847" r:id="rId75"/>
    <p:sldId id="848" r:id="rId76"/>
    <p:sldId id="849" r:id="rId77"/>
    <p:sldId id="850" r:id="rId78"/>
    <p:sldId id="851" r:id="rId79"/>
    <p:sldId id="852" r:id="rId80"/>
    <p:sldId id="853" r:id="rId81"/>
    <p:sldId id="816" r:id="rId82"/>
    <p:sldId id="817" r:id="rId83"/>
  </p:sldIdLst>
  <p:sldSz cx="12192000" cy="6858000"/>
  <p:notesSz cx="9296400" cy="701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or" id="{24FC40D2-6CBC-46C8-AE6C-07B11C37DD73}">
          <p14:sldIdLst/>
        </p14:section>
        <p14:section name="Intro" id="{B6299881-491D-48E0-BAD1-346BBDF62696}">
          <p14:sldIdLst>
            <p14:sldId id="759"/>
            <p14:sldId id="679"/>
          </p14:sldIdLst>
        </p14:section>
        <p14:section name="Module 04a Recap - DAX Evaluations" id="{74F788C4-A9BB-4958-A619-28799D8F00F4}">
          <p14:sldIdLst>
            <p14:sldId id="769"/>
            <p14:sldId id="749"/>
            <p14:sldId id="765"/>
            <p14:sldId id="767"/>
            <p14:sldId id="727"/>
            <p14:sldId id="710"/>
            <p14:sldId id="713"/>
            <p14:sldId id="715"/>
            <p14:sldId id="719"/>
          </p14:sldIdLst>
        </p14:section>
        <p14:section name="Module 05 - Popular DAX" id="{CEF89AE5-7659-4608-B84A-2389B1FA4587}">
          <p14:sldIdLst>
            <p14:sldId id="780"/>
            <p14:sldId id="781"/>
            <p14:sldId id="782"/>
            <p14:sldId id="783"/>
            <p14:sldId id="784"/>
          </p14:sldIdLst>
        </p14:section>
        <p14:section name="Module 05a - The Basics" id="{DAB05F27-ED2E-42CF-B869-9A9228467A31}">
          <p14:sldIdLst>
            <p14:sldId id="799"/>
            <p14:sldId id="800"/>
            <p14:sldId id="819"/>
            <p14:sldId id="820"/>
            <p14:sldId id="821"/>
            <p14:sldId id="822"/>
            <p14:sldId id="801"/>
            <p14:sldId id="802"/>
            <p14:sldId id="823"/>
            <p14:sldId id="824"/>
            <p14:sldId id="825"/>
            <p14:sldId id="826"/>
            <p14:sldId id="827"/>
            <p14:sldId id="828"/>
            <p14:sldId id="803"/>
            <p14:sldId id="829"/>
            <p14:sldId id="830"/>
            <p14:sldId id="831"/>
            <p14:sldId id="832"/>
          </p14:sldIdLst>
        </p14:section>
        <p14:section name="Module 05a - Demo Basics" id="{2FF198AF-36DC-48AD-A957-F1ACB76EF4D7}">
          <p14:sldIdLst>
            <p14:sldId id="807"/>
          </p14:sldIdLst>
        </p14:section>
        <p14:section name="Module 05b - Super Stars" id="{89A7C4E3-E921-4496-8EEE-2F35EE991445}">
          <p14:sldIdLst>
            <p14:sldId id="808"/>
            <p14:sldId id="804"/>
            <p14:sldId id="833"/>
            <p14:sldId id="805"/>
            <p14:sldId id="806"/>
            <p14:sldId id="834"/>
            <p14:sldId id="835"/>
            <p14:sldId id="836"/>
            <p14:sldId id="837"/>
            <p14:sldId id="838"/>
            <p14:sldId id="809"/>
            <p14:sldId id="839"/>
            <p14:sldId id="840"/>
            <p14:sldId id="841"/>
            <p14:sldId id="842"/>
          </p14:sldIdLst>
        </p14:section>
        <p14:section name="Module 05b - Demo" id="{EDBE44A4-5FAA-4C42-AC4C-06CEBB27EA30}">
          <p14:sldIdLst>
            <p14:sldId id="810"/>
          </p14:sldIdLst>
        </p14:section>
        <p14:section name="Module 05c - Date" id="{31DEF370-7576-4D25-BA5A-C68C064719AF}">
          <p14:sldIdLst>
            <p14:sldId id="811"/>
            <p14:sldId id="812"/>
            <p14:sldId id="813"/>
            <p14:sldId id="814"/>
            <p14:sldId id="843"/>
            <p14:sldId id="844"/>
            <p14:sldId id="845"/>
            <p14:sldId id="815"/>
            <p14:sldId id="846"/>
            <p14:sldId id="847"/>
            <p14:sldId id="848"/>
            <p14:sldId id="849"/>
            <p14:sldId id="850"/>
            <p14:sldId id="851"/>
            <p14:sldId id="852"/>
            <p14:sldId id="853"/>
            <p14:sldId id="816"/>
          </p14:sldIdLst>
        </p14:section>
        <p14:section name="Module 05c - Demo" id="{5FE928E4-024A-474D-BBCC-B5342A16A96B}">
          <p14:sldIdLst>
            <p14:sldId id="81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8"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C812"/>
    <a:srgbClr val="EAEAEA"/>
    <a:srgbClr val="505050"/>
    <a:srgbClr val="8DC63F"/>
    <a:srgbClr val="7676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67" autoAdjust="0"/>
    <p:restoredTop sz="62637" autoAdjust="0"/>
  </p:normalViewPr>
  <p:slideViewPr>
    <p:cSldViewPr snapToGrid="0">
      <p:cViewPr varScale="1">
        <p:scale>
          <a:sx n="65" d="100"/>
          <a:sy n="65" d="100"/>
        </p:scale>
        <p:origin x="2508" y="66"/>
      </p:cViewPr>
      <p:guideLst/>
    </p:cSldViewPr>
  </p:slideViewPr>
  <p:notesTextViewPr>
    <p:cViewPr>
      <p:scale>
        <a:sx n="3" d="2"/>
        <a:sy n="3" d="2"/>
      </p:scale>
      <p:origin x="0" y="0"/>
    </p:cViewPr>
  </p:notesTextViewPr>
  <p:sorterViewPr>
    <p:cViewPr>
      <p:scale>
        <a:sx n="33" d="100"/>
        <a:sy n="33" d="100"/>
      </p:scale>
      <p:origin x="0" y="-2226"/>
    </p:cViewPr>
  </p:sorterViewPr>
  <p:notesViewPr>
    <p:cSldViewPr snapToGrid="0">
      <p:cViewPr varScale="1">
        <p:scale>
          <a:sx n="46" d="100"/>
          <a:sy n="46" d="100"/>
        </p:scale>
        <p:origin x="2670" y="1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3.xml"/><Relationship Id="rId21" Type="http://schemas.openxmlformats.org/officeDocument/2006/relationships/slide" Target="slides/slide8.xml"/><Relationship Id="rId42" Type="http://schemas.openxmlformats.org/officeDocument/2006/relationships/slide" Target="slides/slide29.xml"/><Relationship Id="rId47" Type="http://schemas.openxmlformats.org/officeDocument/2006/relationships/slide" Target="slides/slide34.xml"/><Relationship Id="rId63" Type="http://schemas.openxmlformats.org/officeDocument/2006/relationships/slide" Target="slides/slide50.xml"/><Relationship Id="rId68" Type="http://schemas.openxmlformats.org/officeDocument/2006/relationships/slide" Target="slides/slide55.xml"/><Relationship Id="rId84" Type="http://schemas.openxmlformats.org/officeDocument/2006/relationships/notesMaster" Target="notesMasters/notesMaster1.xml"/><Relationship Id="rId89" Type="http://schemas.openxmlformats.org/officeDocument/2006/relationships/theme" Target="theme/theme1.xml"/><Relationship Id="rId16" Type="http://schemas.openxmlformats.org/officeDocument/2006/relationships/slide" Target="slides/slide3.xml"/><Relationship Id="rId11" Type="http://schemas.openxmlformats.org/officeDocument/2006/relationships/slideMaster" Target="slideMasters/slideMaster8.xml"/><Relationship Id="rId32" Type="http://schemas.openxmlformats.org/officeDocument/2006/relationships/slide" Target="slides/slide19.xml"/><Relationship Id="rId37" Type="http://schemas.openxmlformats.org/officeDocument/2006/relationships/slide" Target="slides/slide24.xml"/><Relationship Id="rId53" Type="http://schemas.openxmlformats.org/officeDocument/2006/relationships/slide" Target="slides/slide40.xml"/><Relationship Id="rId58" Type="http://schemas.openxmlformats.org/officeDocument/2006/relationships/slide" Target="slides/slide45.xml"/><Relationship Id="rId74" Type="http://schemas.openxmlformats.org/officeDocument/2006/relationships/slide" Target="slides/slide61.xml"/><Relationship Id="rId79" Type="http://schemas.openxmlformats.org/officeDocument/2006/relationships/slide" Target="slides/slide66.xml"/><Relationship Id="rId5" Type="http://schemas.openxmlformats.org/officeDocument/2006/relationships/slideMaster" Target="slideMasters/slideMaster2.xml"/><Relationship Id="rId90" Type="http://schemas.openxmlformats.org/officeDocument/2006/relationships/tableStyles" Target="tableStyles.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slide" Target="slides/slide22.xml"/><Relationship Id="rId43" Type="http://schemas.openxmlformats.org/officeDocument/2006/relationships/slide" Target="slides/slide30.xml"/><Relationship Id="rId48" Type="http://schemas.openxmlformats.org/officeDocument/2006/relationships/slide" Target="slides/slide35.xml"/><Relationship Id="rId56" Type="http://schemas.openxmlformats.org/officeDocument/2006/relationships/slide" Target="slides/slide43.xml"/><Relationship Id="rId64" Type="http://schemas.openxmlformats.org/officeDocument/2006/relationships/slide" Target="slides/slide51.xml"/><Relationship Id="rId69" Type="http://schemas.openxmlformats.org/officeDocument/2006/relationships/slide" Target="slides/slide56.xml"/><Relationship Id="rId77" Type="http://schemas.openxmlformats.org/officeDocument/2006/relationships/slide" Target="slides/slide64.xml"/><Relationship Id="rId8" Type="http://schemas.openxmlformats.org/officeDocument/2006/relationships/slideMaster" Target="slideMasters/slideMaster5.xml"/><Relationship Id="rId51" Type="http://schemas.openxmlformats.org/officeDocument/2006/relationships/slide" Target="slides/slide38.xml"/><Relationship Id="rId72" Type="http://schemas.openxmlformats.org/officeDocument/2006/relationships/slide" Target="slides/slide59.xml"/><Relationship Id="rId80" Type="http://schemas.openxmlformats.org/officeDocument/2006/relationships/slide" Target="slides/slide67.xml"/><Relationship Id="rId85"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slide" Target="slides/slide20.xml"/><Relationship Id="rId38" Type="http://schemas.openxmlformats.org/officeDocument/2006/relationships/slide" Target="slides/slide25.xml"/><Relationship Id="rId46" Type="http://schemas.openxmlformats.org/officeDocument/2006/relationships/slide" Target="slides/slide33.xml"/><Relationship Id="rId59" Type="http://schemas.openxmlformats.org/officeDocument/2006/relationships/slide" Target="slides/slide46.xml"/><Relationship Id="rId67" Type="http://schemas.openxmlformats.org/officeDocument/2006/relationships/slide" Target="slides/slide54.xml"/><Relationship Id="rId20" Type="http://schemas.openxmlformats.org/officeDocument/2006/relationships/slide" Target="slides/slide7.xml"/><Relationship Id="rId41" Type="http://schemas.openxmlformats.org/officeDocument/2006/relationships/slide" Target="slides/slide28.xml"/><Relationship Id="rId54" Type="http://schemas.openxmlformats.org/officeDocument/2006/relationships/slide" Target="slides/slide41.xml"/><Relationship Id="rId62" Type="http://schemas.openxmlformats.org/officeDocument/2006/relationships/slide" Target="slides/slide49.xml"/><Relationship Id="rId70" Type="http://schemas.openxmlformats.org/officeDocument/2006/relationships/slide" Target="slides/slide57.xml"/><Relationship Id="rId75" Type="http://schemas.openxmlformats.org/officeDocument/2006/relationships/slide" Target="slides/slide62.xml"/><Relationship Id="rId83" Type="http://schemas.openxmlformats.org/officeDocument/2006/relationships/slide" Target="slides/slide70.xml"/><Relationship Id="rId88"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slide" Target="slides/slide23.xml"/><Relationship Id="rId49" Type="http://schemas.openxmlformats.org/officeDocument/2006/relationships/slide" Target="slides/slide36.xml"/><Relationship Id="rId57" Type="http://schemas.openxmlformats.org/officeDocument/2006/relationships/slide" Target="slides/slide44.xml"/><Relationship Id="rId10" Type="http://schemas.openxmlformats.org/officeDocument/2006/relationships/slideMaster" Target="slideMasters/slideMaster7.xml"/><Relationship Id="rId31" Type="http://schemas.openxmlformats.org/officeDocument/2006/relationships/slide" Target="slides/slide18.xml"/><Relationship Id="rId44" Type="http://schemas.openxmlformats.org/officeDocument/2006/relationships/slide" Target="slides/slide31.xml"/><Relationship Id="rId52" Type="http://schemas.openxmlformats.org/officeDocument/2006/relationships/slide" Target="slides/slide39.xml"/><Relationship Id="rId60" Type="http://schemas.openxmlformats.org/officeDocument/2006/relationships/slide" Target="slides/slide47.xml"/><Relationship Id="rId65" Type="http://schemas.openxmlformats.org/officeDocument/2006/relationships/slide" Target="slides/slide52.xml"/><Relationship Id="rId73" Type="http://schemas.openxmlformats.org/officeDocument/2006/relationships/slide" Target="slides/slide60.xml"/><Relationship Id="rId78" Type="http://schemas.openxmlformats.org/officeDocument/2006/relationships/slide" Target="slides/slide65.xml"/><Relationship Id="rId81" Type="http://schemas.openxmlformats.org/officeDocument/2006/relationships/slide" Target="slides/slide68.xml"/><Relationship Id="rId86"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Master" Target="slideMasters/slideMaster10.xml"/><Relationship Id="rId18" Type="http://schemas.openxmlformats.org/officeDocument/2006/relationships/slide" Target="slides/slide5.xml"/><Relationship Id="rId39" Type="http://schemas.openxmlformats.org/officeDocument/2006/relationships/slide" Target="slides/slide26.xml"/><Relationship Id="rId34" Type="http://schemas.openxmlformats.org/officeDocument/2006/relationships/slide" Target="slides/slide21.xml"/><Relationship Id="rId50" Type="http://schemas.openxmlformats.org/officeDocument/2006/relationships/slide" Target="slides/slide37.xml"/><Relationship Id="rId55" Type="http://schemas.openxmlformats.org/officeDocument/2006/relationships/slide" Target="slides/slide42.xml"/><Relationship Id="rId76" Type="http://schemas.openxmlformats.org/officeDocument/2006/relationships/slide" Target="slides/slide63.xml"/><Relationship Id="rId7" Type="http://schemas.openxmlformats.org/officeDocument/2006/relationships/slideMaster" Target="slideMasters/slideMaster4.xml"/><Relationship Id="rId71" Type="http://schemas.openxmlformats.org/officeDocument/2006/relationships/slide" Target="slides/slide58.xml"/><Relationship Id="rId2" Type="http://schemas.openxmlformats.org/officeDocument/2006/relationships/customXml" Target="../customXml/item2.xml"/><Relationship Id="rId29" Type="http://schemas.openxmlformats.org/officeDocument/2006/relationships/slide" Target="slides/slide16.xml"/><Relationship Id="rId24" Type="http://schemas.openxmlformats.org/officeDocument/2006/relationships/slide" Target="slides/slide11.xml"/><Relationship Id="rId40" Type="http://schemas.openxmlformats.org/officeDocument/2006/relationships/slide" Target="slides/slide27.xml"/><Relationship Id="rId45" Type="http://schemas.openxmlformats.org/officeDocument/2006/relationships/slide" Target="slides/slide32.xml"/><Relationship Id="rId66" Type="http://schemas.openxmlformats.org/officeDocument/2006/relationships/slide" Target="slides/slide53.xml"/><Relationship Id="rId87" Type="http://schemas.openxmlformats.org/officeDocument/2006/relationships/presProps" Target="presProps.xml"/><Relationship Id="rId61" Type="http://schemas.openxmlformats.org/officeDocument/2006/relationships/slide" Target="slides/slide48.xml"/><Relationship Id="rId82" Type="http://schemas.openxmlformats.org/officeDocument/2006/relationships/slide" Target="slides/slide69.xml"/><Relationship Id="rId19" Type="http://schemas.openxmlformats.org/officeDocument/2006/relationships/slide" Target="slides/slide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5" y="0"/>
            <a:ext cx="4029282" cy="351957"/>
          </a:xfrm>
          <a:prstGeom prst="rect">
            <a:avLst/>
          </a:prstGeom>
        </p:spPr>
        <p:txBody>
          <a:bodyPr vert="horz" lIns="91413" tIns="45706" rIns="91413" bIns="45706" rtlCol="0"/>
          <a:lstStyle>
            <a:lvl1pPr algn="l">
              <a:defRPr sz="1200"/>
            </a:lvl1pPr>
          </a:lstStyle>
          <a:p>
            <a:endParaRPr lang="en-US" dirty="0"/>
          </a:p>
        </p:txBody>
      </p:sp>
      <p:sp>
        <p:nvSpPr>
          <p:cNvPr id="3" name="Date Placeholder 2"/>
          <p:cNvSpPr>
            <a:spLocks noGrp="1"/>
          </p:cNvSpPr>
          <p:nvPr>
            <p:ph type="dt" sz="quarter" idx="1"/>
          </p:nvPr>
        </p:nvSpPr>
        <p:spPr>
          <a:xfrm>
            <a:off x="5265017" y="0"/>
            <a:ext cx="4029282" cy="351957"/>
          </a:xfrm>
          <a:prstGeom prst="rect">
            <a:avLst/>
          </a:prstGeom>
        </p:spPr>
        <p:txBody>
          <a:bodyPr vert="horz" lIns="91413" tIns="45706" rIns="91413" bIns="45706" rtlCol="0"/>
          <a:lstStyle>
            <a:lvl1pPr algn="r">
              <a:defRPr sz="1200"/>
            </a:lvl1pPr>
          </a:lstStyle>
          <a:p>
            <a:fld id="{BF84AC64-7269-4508-967D-1601EF61931B}" type="datetimeFigureOut">
              <a:rPr lang="en-US" smtClean="0"/>
              <a:t>9/19/2018</a:t>
            </a:fld>
            <a:endParaRPr lang="en-US" dirty="0"/>
          </a:p>
        </p:txBody>
      </p:sp>
      <p:sp>
        <p:nvSpPr>
          <p:cNvPr id="4" name="Footer Placeholder 3"/>
          <p:cNvSpPr>
            <a:spLocks noGrp="1"/>
          </p:cNvSpPr>
          <p:nvPr>
            <p:ph type="ftr" sz="quarter" idx="2"/>
          </p:nvPr>
        </p:nvSpPr>
        <p:spPr>
          <a:xfrm>
            <a:off x="5" y="6482466"/>
            <a:ext cx="4029282" cy="351957"/>
          </a:xfrm>
          <a:prstGeom prst="rect">
            <a:avLst/>
          </a:prstGeom>
        </p:spPr>
        <p:txBody>
          <a:bodyPr vert="horz" lIns="91413" tIns="45706" rIns="91413" bIns="45706" rtlCol="0" anchor="b"/>
          <a:lstStyle>
            <a:lvl1pPr algn="l">
              <a:defRPr sz="1200"/>
            </a:lvl1pPr>
          </a:lstStyle>
          <a:p>
            <a:endParaRPr lang="en-US" dirty="0"/>
          </a:p>
        </p:txBody>
      </p:sp>
      <p:sp>
        <p:nvSpPr>
          <p:cNvPr id="5" name="Slide Number Placeholder 4"/>
          <p:cNvSpPr>
            <a:spLocks noGrp="1"/>
          </p:cNvSpPr>
          <p:nvPr>
            <p:ph type="sldNum" sz="quarter" idx="3"/>
          </p:nvPr>
        </p:nvSpPr>
        <p:spPr>
          <a:xfrm>
            <a:off x="5265017" y="6482464"/>
            <a:ext cx="4029282" cy="351957"/>
          </a:xfrm>
          <a:prstGeom prst="rect">
            <a:avLst/>
          </a:prstGeom>
        </p:spPr>
        <p:txBody>
          <a:bodyPr vert="horz" lIns="91413" tIns="45706" rIns="91413" bIns="45706" rtlCol="0" anchor="b"/>
          <a:lstStyle>
            <a:lvl1pPr algn="r">
              <a:defRPr sz="1200"/>
            </a:lvl1pPr>
          </a:lstStyle>
          <a:p>
            <a:fld id="{C603B260-5D82-4425-914C-83D94BF7FFFE}" type="slidenum">
              <a:rPr lang="en-US" smtClean="0"/>
              <a:t>‹#›</a:t>
            </a:fld>
            <a:endParaRPr lang="en-US" dirty="0"/>
          </a:p>
        </p:txBody>
      </p:sp>
    </p:spTree>
    <p:extLst>
      <p:ext uri="{BB962C8B-B14F-4D97-AF65-F5344CB8AC3E}">
        <p14:creationId xmlns:p14="http://schemas.microsoft.com/office/powerpoint/2010/main" val="3796158991"/>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jpg>
</file>

<file path=ppt/media/image12.png>
</file>

<file path=ppt/media/image14.png>
</file>

<file path=ppt/media/image15.jp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4028440" cy="351737"/>
          </a:xfrm>
          <a:prstGeom prst="rect">
            <a:avLst/>
          </a:prstGeom>
        </p:spPr>
        <p:txBody>
          <a:bodyPr vert="horz" lIns="93149" tIns="46576" rIns="93149" bIns="46576" rtlCol="0"/>
          <a:lstStyle>
            <a:lvl1pPr algn="l">
              <a:defRPr sz="1200"/>
            </a:lvl1pPr>
          </a:lstStyle>
          <a:p>
            <a:endParaRPr lang="en-US" dirty="0"/>
          </a:p>
        </p:txBody>
      </p:sp>
      <p:sp>
        <p:nvSpPr>
          <p:cNvPr id="4" name="Slide Image Placeholder 3"/>
          <p:cNvSpPr>
            <a:spLocks noGrp="1" noRot="1" noChangeAspect="1"/>
          </p:cNvSpPr>
          <p:nvPr>
            <p:ph type="sldImg" idx="2"/>
          </p:nvPr>
        </p:nvSpPr>
        <p:spPr>
          <a:xfrm>
            <a:off x="2546350" y="876300"/>
            <a:ext cx="4203700" cy="2365375"/>
          </a:xfrm>
          <a:prstGeom prst="rect">
            <a:avLst/>
          </a:prstGeom>
          <a:noFill/>
          <a:ln w="12700">
            <a:solidFill>
              <a:prstClr val="black"/>
            </a:solidFill>
          </a:ln>
        </p:spPr>
        <p:txBody>
          <a:bodyPr vert="horz" lIns="93149" tIns="46576" rIns="93149" bIns="46576" rtlCol="0" anchor="ctr"/>
          <a:lstStyle/>
          <a:p>
            <a:endParaRPr lang="en-US" dirty="0"/>
          </a:p>
        </p:txBody>
      </p:sp>
      <p:sp>
        <p:nvSpPr>
          <p:cNvPr id="5" name="Notes Placeholder 4"/>
          <p:cNvSpPr>
            <a:spLocks noGrp="1"/>
          </p:cNvSpPr>
          <p:nvPr>
            <p:ph type="body" sz="quarter" idx="3"/>
          </p:nvPr>
        </p:nvSpPr>
        <p:spPr>
          <a:xfrm>
            <a:off x="929641" y="3373757"/>
            <a:ext cx="7437120" cy="2760345"/>
          </a:xfrm>
          <a:prstGeom prst="rect">
            <a:avLst/>
          </a:prstGeom>
        </p:spPr>
        <p:txBody>
          <a:bodyPr vert="horz" lIns="93149" tIns="46576" rIns="93149" bIns="4657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658665"/>
            <a:ext cx="4028440" cy="351736"/>
          </a:xfrm>
          <a:prstGeom prst="rect">
            <a:avLst/>
          </a:prstGeom>
        </p:spPr>
        <p:txBody>
          <a:bodyPr vert="horz" lIns="93149" tIns="46576" rIns="93149" bIns="46576" rtlCol="0" anchor="b"/>
          <a:lstStyle>
            <a:lvl1pPr algn="l">
              <a:defRPr sz="1200"/>
            </a:lvl1pPr>
          </a:lstStyle>
          <a:p>
            <a:r>
              <a:rPr lang="en-US" dirty="0"/>
              <a:t>Version:March_2017</a:t>
            </a:r>
          </a:p>
        </p:txBody>
      </p:sp>
      <p:sp>
        <p:nvSpPr>
          <p:cNvPr id="7" name="Slide Number Placeholder 6"/>
          <p:cNvSpPr>
            <a:spLocks noGrp="1"/>
          </p:cNvSpPr>
          <p:nvPr>
            <p:ph type="sldNum" sz="quarter" idx="5"/>
          </p:nvPr>
        </p:nvSpPr>
        <p:spPr>
          <a:xfrm>
            <a:off x="5265809" y="6658665"/>
            <a:ext cx="4028440" cy="351736"/>
          </a:xfrm>
          <a:prstGeom prst="rect">
            <a:avLst/>
          </a:prstGeom>
        </p:spPr>
        <p:txBody>
          <a:bodyPr vert="horz" lIns="93149" tIns="46576" rIns="93149" bIns="46576" rtlCol="0" anchor="b"/>
          <a:lstStyle>
            <a:lvl1pPr algn="r">
              <a:defRPr sz="1200"/>
            </a:lvl1pPr>
          </a:lstStyle>
          <a:p>
            <a:fld id="{24F2286A-233C-471D-BDF9-24A775565FE1}" type="slidenum">
              <a:rPr lang="en-US" smtClean="0"/>
              <a:t>‹#›</a:t>
            </a:fld>
            <a:endParaRPr lang="en-US" dirty="0"/>
          </a:p>
        </p:txBody>
      </p:sp>
    </p:spTree>
    <p:extLst>
      <p:ext uri="{BB962C8B-B14F-4D97-AF65-F5344CB8AC3E}">
        <p14:creationId xmlns:p14="http://schemas.microsoft.com/office/powerpoint/2010/main" val="241688706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3BAD8D-EE66-4E0C-82EB-A828CB35C17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711571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DEMO </a:t>
            </a:r>
            <a:r>
              <a:rPr lang="en-US" dirty="0"/>
              <a:t>“Calculate-</a:t>
            </a:r>
            <a:r>
              <a:rPr lang="en-US" baseline="0" dirty="0"/>
              <a:t> Update” Tab:</a:t>
            </a:r>
          </a:p>
          <a:p>
            <a:endParaRPr lang="en-US" baseline="0" dirty="0"/>
          </a:p>
          <a:p>
            <a:pPr marL="165261" indent="-165261">
              <a:buFont typeface="Arial" panose="020B0604020202020204" pitchFamily="34" charset="0"/>
              <a:buChar char="•"/>
            </a:pPr>
            <a:r>
              <a:rPr lang="en-US" baseline="0" dirty="0"/>
              <a:t>The measure called </a:t>
            </a:r>
            <a:r>
              <a:rPr lang="en-US" b="1" baseline="0" dirty="0"/>
              <a:t>[2014 Sales] </a:t>
            </a:r>
            <a:r>
              <a:rPr lang="en-US" baseline="0" dirty="0"/>
              <a:t>– Ignores filter on the Year Slicer.</a:t>
            </a:r>
          </a:p>
          <a:p>
            <a:pPr marL="165261" indent="-165261">
              <a:buFont typeface="Arial" panose="020B0604020202020204" pitchFamily="34" charset="0"/>
              <a:buChar char="•"/>
            </a:pPr>
            <a:r>
              <a:rPr lang="en-US" baseline="0" dirty="0"/>
              <a:t>This is different than just using FILTER because </a:t>
            </a:r>
            <a:r>
              <a:rPr lang="en-US" baseline="0" dirty="0" err="1"/>
              <a:t>Calcuate</a:t>
            </a:r>
            <a:r>
              <a:rPr lang="en-US" baseline="0" dirty="0"/>
              <a:t> updates the filter context, FILTER creates a filter Context</a:t>
            </a:r>
          </a:p>
          <a:p>
            <a:pPr marL="165261" indent="-165261">
              <a:buFont typeface="Arial" panose="020B0604020202020204" pitchFamily="34" charset="0"/>
              <a:buChar char="•"/>
            </a:pPr>
            <a:r>
              <a:rPr lang="en-US" baseline="0" dirty="0"/>
              <a:t> </a:t>
            </a:r>
            <a:endParaRPr lang="en-US" dirty="0"/>
          </a:p>
          <a:p>
            <a:endParaRPr lang="en-US" dirty="0"/>
          </a:p>
        </p:txBody>
      </p:sp>
    </p:spTree>
    <p:extLst>
      <p:ext uri="{BB962C8B-B14F-4D97-AF65-F5344CB8AC3E}">
        <p14:creationId xmlns:p14="http://schemas.microsoft.com/office/powerpoint/2010/main" val="2021104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945076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218686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Basic functions can only be known as the “Commons”, or the base functions. These are the ones that do your simple calculations, like SUM or AVERAGE or DIVIDE.</a:t>
            </a:r>
          </a:p>
          <a:p>
            <a:endParaRPr lang="en-US" dirty="0"/>
          </a:p>
          <a:p>
            <a:r>
              <a:rPr lang="en-US" dirty="0"/>
              <a:t>You use these in the more complex functions, and this greatly helps with not redoing the same logic in more complex formulas.</a:t>
            </a:r>
          </a:p>
          <a:p>
            <a:endParaRPr lang="en-US" dirty="0"/>
          </a:p>
          <a:p>
            <a:r>
              <a:rPr lang="en-US" dirty="0"/>
              <a:t>Also ensures reliable data from the start. 	</a:t>
            </a:r>
          </a:p>
        </p:txBody>
      </p:sp>
    </p:spTree>
    <p:extLst>
      <p:ext uri="{BB962C8B-B14F-4D97-AF65-F5344CB8AC3E}">
        <p14:creationId xmlns:p14="http://schemas.microsoft.com/office/powerpoint/2010/main" val="41353607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So let’s start with what make ups a DAX function. </a:t>
            </a:r>
          </a:p>
          <a:p>
            <a:endParaRPr lang="en-US" sz="1050" dirty="0"/>
          </a:p>
          <a:p>
            <a:r>
              <a:rPr lang="en-US" sz="1050" dirty="0"/>
              <a:t>Think of DAX functions like a Recipe. Every DAX recipe has required instructions &amp; ingredients. These ingredients are known as parameters. </a:t>
            </a:r>
          </a:p>
          <a:p>
            <a:endParaRPr lang="en-US" sz="1050" dirty="0"/>
          </a:p>
          <a:p>
            <a:r>
              <a:rPr lang="en-US" sz="1050" dirty="0"/>
              <a:t>The parameters, like ingredients, need certain types of input to work correctly. You would never look at a cake recipe and subsite salt for sugar!</a:t>
            </a:r>
          </a:p>
          <a:p>
            <a:endParaRPr lang="en-US" sz="1050" dirty="0"/>
          </a:p>
          <a:p>
            <a:r>
              <a:rPr lang="en-US" sz="1050" dirty="0"/>
              <a:t>Parameters thus can make up a variety of inputs. Some functions need a table expression, a scalar expression, or a true /false.</a:t>
            </a:r>
          </a:p>
          <a:p>
            <a:endParaRPr lang="en-US" sz="1050" dirty="0"/>
          </a:p>
          <a:p>
            <a:r>
              <a:rPr lang="en-US" sz="1050" dirty="0"/>
              <a:t>Also, like a Cake, once you put the parameters in, every </a:t>
            </a:r>
            <a:r>
              <a:rPr lang="en-US" sz="1050" dirty="0" err="1"/>
              <a:t>dax</a:t>
            </a:r>
            <a:r>
              <a:rPr lang="en-US" sz="1050" dirty="0"/>
              <a:t> function (even ones that are nested) return a certain value. </a:t>
            </a:r>
          </a:p>
          <a:p>
            <a:endParaRPr lang="en-US" sz="1050" dirty="0"/>
          </a:p>
          <a:p>
            <a:endParaRPr lang="en-US" sz="1050" dirty="0"/>
          </a:p>
          <a:p>
            <a:r>
              <a:rPr lang="en-US" sz="1050" dirty="0"/>
              <a:t>Parameter Names</a:t>
            </a:r>
          </a:p>
          <a:p>
            <a:r>
              <a:rPr lang="en-US" sz="1050" dirty="0" err="1"/>
              <a:t>Paramter</a:t>
            </a:r>
            <a:r>
              <a:rPr lang="en-US" sz="1050" dirty="0"/>
              <a:t>	Description</a:t>
            </a:r>
          </a:p>
          <a:p>
            <a:r>
              <a:rPr lang="en-US" sz="1050" dirty="0"/>
              <a:t>expression	Any DAX expression that returns a single scalar value, where the expression is to be evaluated multiple times (for each row/context).</a:t>
            </a:r>
          </a:p>
          <a:p>
            <a:r>
              <a:rPr lang="en-US" sz="1050" dirty="0"/>
              <a:t>value	Any DAX expression that returns a single scalar value where the expression is to be evaluated exactly once before all other operations.</a:t>
            </a:r>
          </a:p>
          <a:p>
            <a:r>
              <a:rPr lang="en-US" sz="1050" dirty="0"/>
              <a:t>table	Any DAX expression that returns a table of data.</a:t>
            </a:r>
          </a:p>
          <a:p>
            <a:r>
              <a:rPr lang="en-US" sz="1050" dirty="0" err="1"/>
              <a:t>tableName</a:t>
            </a:r>
            <a:r>
              <a:rPr lang="en-US" sz="1050" dirty="0"/>
              <a:t>	The name of an existing table using standard DAX syntax. It cannot be an expression.</a:t>
            </a:r>
          </a:p>
          <a:p>
            <a:r>
              <a:rPr lang="en-US" sz="1050" dirty="0" err="1"/>
              <a:t>columnName</a:t>
            </a:r>
            <a:r>
              <a:rPr lang="en-US" sz="1050" dirty="0"/>
              <a:t>	The name of an existing column using standard DAX syntax, usually fully qualified. It cannot be an expression.</a:t>
            </a:r>
          </a:p>
          <a:p>
            <a:r>
              <a:rPr lang="en-US" sz="1050" dirty="0"/>
              <a:t>name	A string constant that will be used to provide the name of a new object.</a:t>
            </a:r>
          </a:p>
          <a:p>
            <a:r>
              <a:rPr lang="en-US" sz="1050" dirty="0"/>
              <a:t>order	An enumeration used to determine the sort order.</a:t>
            </a:r>
          </a:p>
          <a:p>
            <a:r>
              <a:rPr lang="en-US" sz="1050" dirty="0"/>
              <a:t>ties	An enumeration used to determine the handling of tie values.</a:t>
            </a:r>
          </a:p>
          <a:p>
            <a:r>
              <a:rPr lang="en-US" sz="1050" dirty="0"/>
              <a:t>type	An enumeration used to determine the data type for </a:t>
            </a:r>
            <a:r>
              <a:rPr lang="en-US" sz="1050" dirty="0" err="1"/>
              <a:t>PathItem</a:t>
            </a:r>
            <a:r>
              <a:rPr lang="en-US" sz="1050" dirty="0"/>
              <a:t> and </a:t>
            </a:r>
            <a:r>
              <a:rPr lang="en-US" sz="1050" dirty="0" err="1"/>
              <a:t>PathItemReverse</a:t>
            </a:r>
            <a:r>
              <a:rPr lang="en-US" sz="1050" dirty="0"/>
              <a:t>.</a:t>
            </a:r>
          </a:p>
        </p:txBody>
      </p:sp>
    </p:spTree>
    <p:extLst>
      <p:ext uri="{BB962C8B-B14F-4D97-AF65-F5344CB8AC3E}">
        <p14:creationId xmlns:p14="http://schemas.microsoft.com/office/powerpoint/2010/main" val="8895308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Lets take a look at 2 examples. Basic ones from Excel but we see the ingredients are different form Excel. </a:t>
            </a:r>
          </a:p>
          <a:p>
            <a:endParaRPr lang="en-US" sz="1050" dirty="0"/>
          </a:p>
          <a:p>
            <a:r>
              <a:rPr lang="en-US" sz="1050" dirty="0"/>
              <a:t>For SUM, you can see that all it needs a Column. That’s it. But nothing more or less. It returns the total of that column. This is part why you do not reference single cells, and you do not use SUM in a column. Only a Measure. </a:t>
            </a:r>
          </a:p>
          <a:p>
            <a:endParaRPr lang="en-US" sz="1050" dirty="0"/>
          </a:p>
          <a:p>
            <a:r>
              <a:rPr lang="en-US" sz="1050" dirty="0"/>
              <a:t>SUM always takes a column, that’s it. Returns all numbers contained in the Column</a:t>
            </a:r>
          </a:p>
          <a:p>
            <a:endParaRPr lang="en-US" sz="1050" dirty="0"/>
          </a:p>
          <a:p>
            <a:r>
              <a:rPr lang="en-US" sz="1050" dirty="0"/>
              <a:t>IF works based on a row by row basis. Same as Excel, but the value if true for that row. </a:t>
            </a:r>
          </a:p>
          <a:p>
            <a:endParaRPr lang="en-US" sz="1050" dirty="0"/>
          </a:p>
          <a:p>
            <a:endParaRPr lang="en-US" sz="1050" dirty="0"/>
          </a:p>
          <a:p>
            <a:endParaRPr lang="en-US" sz="1050" dirty="0"/>
          </a:p>
        </p:txBody>
      </p:sp>
    </p:spTree>
    <p:extLst>
      <p:ext uri="{BB962C8B-B14F-4D97-AF65-F5344CB8AC3E}">
        <p14:creationId xmlns:p14="http://schemas.microsoft.com/office/powerpoint/2010/main" val="14425063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This brings up the important aspect that DAX functions are not all alike. They do not all return or have the same indented purposes. </a:t>
            </a:r>
          </a:p>
          <a:p>
            <a:endParaRPr lang="en-US" sz="1050" dirty="0"/>
          </a:p>
          <a:p>
            <a:r>
              <a:rPr lang="en-US" sz="1050" dirty="0"/>
              <a:t>If a function needs a table expression, you cannot use SUM for example. You need a function that returns a table. Even if it is virtual. </a:t>
            </a:r>
          </a:p>
          <a:p>
            <a:endParaRPr lang="en-US" sz="1050" dirty="0"/>
          </a:p>
          <a:p>
            <a:r>
              <a:rPr lang="en-US" sz="1050" dirty="0"/>
              <a:t>These base functions are used usually alone, but complex functions are not. </a:t>
            </a:r>
          </a:p>
          <a:p>
            <a:endParaRPr lang="en-US" sz="1050" dirty="0"/>
          </a:p>
          <a:p>
            <a:endParaRPr lang="en-US" sz="1050" dirty="0"/>
          </a:p>
          <a:p>
            <a:r>
              <a:rPr lang="en-US" sz="1050" dirty="0"/>
              <a:t>Examples of a companion function is </a:t>
            </a:r>
            <a:r>
              <a:rPr lang="en-US" sz="1050" dirty="0" err="1"/>
              <a:t>DatesYtD</a:t>
            </a:r>
            <a:r>
              <a:rPr lang="en-US" sz="1050" dirty="0"/>
              <a:t>, or simply just “filtering” a table</a:t>
            </a:r>
          </a:p>
        </p:txBody>
      </p:sp>
    </p:spTree>
    <p:extLst>
      <p:ext uri="{BB962C8B-B14F-4D97-AF65-F5344CB8AC3E}">
        <p14:creationId xmlns:p14="http://schemas.microsoft.com/office/powerpoint/2010/main" val="11360193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dirty="0"/>
              <a:t>Let’s take a look at a more complex Function that used other functions (nested). CALCULATE is our best example.</a:t>
            </a:r>
          </a:p>
          <a:p>
            <a:endParaRPr lang="en-US" sz="1050" dirty="0"/>
          </a:p>
          <a:p>
            <a:r>
              <a:rPr lang="en-US" sz="1050" dirty="0"/>
              <a:t>CALCULATE needs an expression, pretty much what we want the output to be. What are you aggregating or trying to get?</a:t>
            </a:r>
          </a:p>
          <a:p>
            <a:endParaRPr lang="en-US" sz="1050" dirty="0"/>
          </a:p>
          <a:p>
            <a:r>
              <a:rPr lang="en-US" sz="1050" dirty="0"/>
              <a:t>Then, it needs a list (at least one) of true / false or table expressions that are a filter. These are usually some type of functions or yes or no values. </a:t>
            </a:r>
          </a:p>
          <a:p>
            <a:endParaRPr lang="en-US" sz="1050" dirty="0"/>
          </a:p>
          <a:p>
            <a:r>
              <a:rPr lang="en-US" sz="1050" dirty="0"/>
              <a:t>Finally, it returns the result of the expression using the filters you provided. </a:t>
            </a:r>
          </a:p>
          <a:p>
            <a:endParaRPr lang="en-US" sz="1050" dirty="0"/>
          </a:p>
          <a:p>
            <a:r>
              <a:rPr lang="en-US" sz="1050" dirty="0"/>
              <a:t>Take a look at the first example. The expression is the SUM of a column, and then we are saying that a certain table and the column must be “Yes” for each row. Thus, the filter we are using is a table filter. </a:t>
            </a:r>
          </a:p>
          <a:p>
            <a:endParaRPr lang="en-US" sz="1050" dirty="0"/>
          </a:p>
          <a:p>
            <a:r>
              <a:rPr lang="en-US" sz="1050" dirty="0"/>
              <a:t>The next example is using a Measure already created (base function) as the expression, and then we are using the DATESYTD, which always return an unique table with one column for dates up to the current date. So the Measure is going to be evaluated in the context of that </a:t>
            </a:r>
            <a:r>
              <a:rPr lang="en-US" sz="1050" dirty="0" err="1"/>
              <a:t>DatesYTD</a:t>
            </a:r>
            <a:r>
              <a:rPr lang="en-US" sz="1050" dirty="0"/>
              <a:t> and any filter context in our visuals, or come from the outside. </a:t>
            </a:r>
          </a:p>
          <a:p>
            <a:endParaRPr lang="en-US" sz="1050" dirty="0"/>
          </a:p>
          <a:p>
            <a:endParaRPr lang="en-US" sz="1050" dirty="0"/>
          </a:p>
          <a:p>
            <a:endParaRPr lang="en-US" sz="1050" dirty="0"/>
          </a:p>
          <a:p>
            <a:r>
              <a:rPr lang="en-US" sz="1050" dirty="0"/>
              <a:t>Examples of a companion function is </a:t>
            </a:r>
            <a:r>
              <a:rPr lang="en-US" sz="1050" dirty="0" err="1"/>
              <a:t>DatesYtD</a:t>
            </a:r>
            <a:r>
              <a:rPr lang="en-US" sz="1050" dirty="0"/>
              <a:t>, or simply just “filtering” a table</a:t>
            </a:r>
          </a:p>
        </p:txBody>
      </p:sp>
    </p:spTree>
    <p:extLst>
      <p:ext uri="{BB962C8B-B14F-4D97-AF65-F5344CB8AC3E}">
        <p14:creationId xmlns:p14="http://schemas.microsoft.com/office/powerpoint/2010/main" val="11230576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take a look at our common functions. We have them broken out based on for Measures (to aggregate) and by Columns (row by row). </a:t>
            </a:r>
          </a:p>
          <a:p>
            <a:endParaRPr lang="en-US" dirty="0"/>
          </a:p>
          <a:p>
            <a:endParaRPr lang="en-US" dirty="0"/>
          </a:p>
        </p:txBody>
      </p:sp>
    </p:spTree>
    <p:extLst>
      <p:ext uri="{BB962C8B-B14F-4D97-AF65-F5344CB8AC3E}">
        <p14:creationId xmlns:p14="http://schemas.microsoft.com/office/powerpoint/2010/main" val="4746594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basic SUM. It does everyone you expect it too. </a:t>
            </a:r>
          </a:p>
        </p:txBody>
      </p:sp>
    </p:spTree>
    <p:extLst>
      <p:ext uri="{BB962C8B-B14F-4D97-AF65-F5344CB8AC3E}">
        <p14:creationId xmlns:p14="http://schemas.microsoft.com/office/powerpoint/2010/main" val="24565175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300" dirty="0"/>
          </a:p>
        </p:txBody>
      </p:sp>
    </p:spTree>
    <p:extLst>
      <p:ext uri="{BB962C8B-B14F-4D97-AF65-F5344CB8AC3E}">
        <p14:creationId xmlns:p14="http://schemas.microsoft.com/office/powerpoint/2010/main" val="34704372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Divide. </a:t>
            </a:r>
          </a:p>
        </p:txBody>
      </p:sp>
    </p:spTree>
    <p:extLst>
      <p:ext uri="{BB962C8B-B14F-4D97-AF65-F5344CB8AC3E}">
        <p14:creationId xmlns:p14="http://schemas.microsoft.com/office/powerpoint/2010/main" val="8699731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7719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710120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909465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567263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42839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784207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021164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393752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great, Commons are down. Now we can build off to create SUPER STARS.</a:t>
            </a:r>
          </a:p>
          <a:p>
            <a:endParaRPr lang="en-US" dirty="0"/>
          </a:p>
          <a:p>
            <a:r>
              <a:rPr lang="en-US" dirty="0"/>
              <a:t>These really give you the full power of DAX and in your reporting. </a:t>
            </a:r>
          </a:p>
        </p:txBody>
      </p:sp>
    </p:spTree>
    <p:extLst>
      <p:ext uri="{BB962C8B-B14F-4D97-AF65-F5344CB8AC3E}">
        <p14:creationId xmlns:p14="http://schemas.microsoft.com/office/powerpoint/2010/main" val="34804647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Context</a:t>
            </a:r>
          </a:p>
          <a:p>
            <a:pPr marL="165261" indent="-165261">
              <a:buFontTx/>
              <a:buChar char="-"/>
            </a:pPr>
            <a:r>
              <a:rPr lang="en-US" dirty="0"/>
              <a:t>Oh boy…. This is the tough one</a:t>
            </a:r>
          </a:p>
          <a:p>
            <a:pPr marL="165261" indent="-165261">
              <a:buFontTx/>
              <a:buChar char="-"/>
            </a:pPr>
            <a:r>
              <a:rPr lang="en-US" dirty="0"/>
              <a:t>This does take some time to understand, but basically every DAX expression is evaluated inside a certain “environment”</a:t>
            </a:r>
          </a:p>
          <a:p>
            <a:pPr marL="165261" indent="-165261">
              <a:buFontTx/>
              <a:buChar char="-"/>
            </a:pPr>
            <a:r>
              <a:rPr lang="en-US" dirty="0"/>
              <a:t>This depends if it is a column or a measure, in a table or on it’s own</a:t>
            </a:r>
          </a:p>
          <a:p>
            <a:pPr marL="165261" indent="-165261">
              <a:buFontTx/>
              <a:buChar char="-"/>
            </a:pPr>
            <a:r>
              <a:rPr lang="en-US" dirty="0"/>
              <a:t>Row Context</a:t>
            </a:r>
          </a:p>
          <a:p>
            <a:pPr marL="605956" lvl="1" indent="-165261">
              <a:buFontTx/>
              <a:buChar char="-"/>
            </a:pPr>
            <a:r>
              <a:rPr lang="en-US" dirty="0"/>
              <a:t>More for Calculated Columns – iterates on every row of a table/column</a:t>
            </a:r>
          </a:p>
          <a:p>
            <a:pPr marL="605956" lvl="1" indent="-165261">
              <a:buFontTx/>
              <a:buChar char="-"/>
            </a:pPr>
            <a:r>
              <a:rPr lang="en-US" dirty="0"/>
              <a:t>Cannot look at other rows! Just the one it is on</a:t>
            </a:r>
          </a:p>
          <a:p>
            <a:pPr marL="165261" indent="-165261">
              <a:buFontTx/>
              <a:buChar char="-"/>
            </a:pPr>
            <a:r>
              <a:rPr lang="en-US" dirty="0"/>
              <a:t>Filter Context</a:t>
            </a:r>
          </a:p>
          <a:p>
            <a:pPr marL="605956" lvl="1" indent="-165261">
              <a:buFontTx/>
              <a:buChar char="-"/>
            </a:pPr>
            <a:r>
              <a:rPr lang="en-US" dirty="0"/>
              <a:t>Based on the current area or situation a expression is in</a:t>
            </a:r>
          </a:p>
          <a:p>
            <a:pPr marL="605956" lvl="1" indent="-165261">
              <a:buFontTx/>
              <a:buChar char="-"/>
            </a:pPr>
            <a:r>
              <a:rPr lang="en-US" dirty="0"/>
              <a:t>Can ignore row context, especially aggregations. </a:t>
            </a:r>
          </a:p>
          <a:p>
            <a:pPr marL="605956" lvl="1" indent="-165261">
              <a:buFontTx/>
              <a:buChar char="-"/>
            </a:pPr>
            <a:r>
              <a:rPr lang="en-US" dirty="0"/>
              <a:t>Not based on every row</a:t>
            </a:r>
          </a:p>
          <a:p>
            <a:pPr marL="605956" lvl="1" indent="-165261">
              <a:buFontTx/>
              <a:buChar char="-"/>
            </a:pPr>
            <a:r>
              <a:rPr lang="en-US" dirty="0"/>
              <a:t>For example, a measure of total sales when adding different columns and rows</a:t>
            </a:r>
          </a:p>
        </p:txBody>
      </p:sp>
    </p:spTree>
    <p:extLst>
      <p:ext uri="{BB962C8B-B14F-4D97-AF65-F5344CB8AC3E}">
        <p14:creationId xmlns:p14="http://schemas.microsoft.com/office/powerpoint/2010/main" val="186751153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said, Super Star functions are usually combined with other functions. </a:t>
            </a:r>
          </a:p>
          <a:p>
            <a:endParaRPr lang="en-US" dirty="0"/>
          </a:p>
          <a:p>
            <a:endParaRPr lang="en-US" dirty="0"/>
          </a:p>
        </p:txBody>
      </p:sp>
    </p:spTree>
    <p:extLst>
      <p:ext uri="{BB962C8B-B14F-4D97-AF65-F5344CB8AC3E}">
        <p14:creationId xmlns:p14="http://schemas.microsoft.com/office/powerpoint/2010/main" val="6708887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695106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507470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786207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2568227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039990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for </a:t>
            </a:r>
            <a:r>
              <a:rPr lang="en-US" dirty="0" err="1"/>
              <a:t>QtD</a:t>
            </a:r>
            <a:r>
              <a:rPr lang="en-US" dirty="0"/>
              <a:t>, </a:t>
            </a:r>
            <a:r>
              <a:rPr lang="en-US" dirty="0" err="1"/>
              <a:t>YtD</a:t>
            </a:r>
            <a:endParaRPr lang="en-US" dirty="0"/>
          </a:p>
        </p:txBody>
      </p:sp>
    </p:spTree>
    <p:extLst>
      <p:ext uri="{BB962C8B-B14F-4D97-AF65-F5344CB8AC3E}">
        <p14:creationId xmlns:p14="http://schemas.microsoft.com/office/powerpoint/2010/main" val="28980529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722759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6597902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70715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2040236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292334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9339432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641145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929079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altLang="en-US" sz="1000" b="1" dirty="0">
              <a:solidFill>
                <a:srgbClr val="00B0F0"/>
              </a:solidFill>
              <a:latin typeface="+mn-lt"/>
            </a:endParaRPr>
          </a:p>
          <a:p>
            <a:pPr lvl="0"/>
            <a:r>
              <a:rPr lang="en-US" altLang="en-US" sz="1000" b="1" dirty="0">
                <a:solidFill>
                  <a:srgbClr val="00B0F0"/>
                </a:solidFill>
                <a:latin typeface="+mn-lt"/>
              </a:rPr>
              <a:t>Total Sales Last Month = </a:t>
            </a:r>
          </a:p>
          <a:p>
            <a:pPr lvl="0"/>
            <a:endParaRPr lang="en-US" altLang="en-US" sz="1000" b="1" dirty="0">
              <a:solidFill>
                <a:srgbClr val="00B0F0"/>
              </a:solidFill>
              <a:latin typeface="+mn-lt"/>
            </a:endParaRPr>
          </a:p>
          <a:p>
            <a:pPr lvl="0"/>
            <a:r>
              <a:rPr lang="en-US" altLang="en-US" sz="1000" b="1" dirty="0">
                <a:solidFill>
                  <a:srgbClr val="00B0F0"/>
                </a:solidFill>
                <a:latin typeface="+mn-lt"/>
              </a:rPr>
              <a:t>CALCULATE([Total Sales], </a:t>
            </a:r>
          </a:p>
          <a:p>
            <a:pPr lvl="0"/>
            <a:endParaRPr lang="en-US" altLang="en-US" sz="1000" b="1" dirty="0">
              <a:solidFill>
                <a:srgbClr val="00B0F0"/>
              </a:solidFill>
              <a:latin typeface="+mn-lt"/>
            </a:endParaRPr>
          </a:p>
          <a:p>
            <a:pPr lvl="0"/>
            <a:r>
              <a:rPr lang="en-US" altLang="en-US" sz="1000" b="1" dirty="0">
                <a:solidFill>
                  <a:srgbClr val="00B0F0"/>
                </a:solidFill>
                <a:latin typeface="+mn-lt"/>
              </a:rPr>
              <a:t>    PREVIOUSMONTH(</a:t>
            </a:r>
            <a:r>
              <a:rPr lang="en-US" altLang="en-US" sz="1000" b="1" dirty="0" err="1">
                <a:solidFill>
                  <a:srgbClr val="00B0F0"/>
                </a:solidFill>
                <a:latin typeface="+mn-lt"/>
              </a:rPr>
              <a:t>DateDim</a:t>
            </a:r>
            <a:r>
              <a:rPr lang="en-US" altLang="en-US" sz="1000" b="1" dirty="0">
                <a:solidFill>
                  <a:srgbClr val="00B0F0"/>
                </a:solidFill>
                <a:latin typeface="+mn-lt"/>
              </a:rPr>
              <a:t>[Date]))</a:t>
            </a:r>
          </a:p>
          <a:p>
            <a:pPr lvl="0"/>
            <a:endParaRPr lang="en-US" altLang="en-US" sz="1000" b="1" dirty="0">
              <a:solidFill>
                <a:srgbClr val="00B0F0"/>
              </a:solidFill>
              <a:latin typeface="+mn-lt"/>
            </a:endParaRPr>
          </a:p>
          <a:p>
            <a:pPr lvl="0"/>
            <a:r>
              <a:rPr lang="en-US" altLang="en-US" sz="1000" b="1" dirty="0">
                <a:solidFill>
                  <a:srgbClr val="00B0F0"/>
                </a:solidFill>
                <a:latin typeface="+mn-lt"/>
              </a:rPr>
              <a:t>MoM = </a:t>
            </a:r>
          </a:p>
          <a:p>
            <a:pPr lvl="0"/>
            <a:endParaRPr lang="en-US" altLang="en-US" sz="1000" b="1" dirty="0">
              <a:solidFill>
                <a:srgbClr val="00B0F0"/>
              </a:solidFill>
              <a:latin typeface="+mn-lt"/>
            </a:endParaRPr>
          </a:p>
          <a:p>
            <a:pPr lvl="0"/>
            <a:r>
              <a:rPr lang="en-US" altLang="en-US" sz="1000" b="1" dirty="0">
                <a:solidFill>
                  <a:srgbClr val="00B0F0"/>
                </a:solidFill>
                <a:latin typeface="+mn-lt"/>
              </a:rPr>
              <a:t>DIVIDE([Total Sales] - [Total Sales Last Month],</a:t>
            </a:r>
          </a:p>
          <a:p>
            <a:pPr lvl="0"/>
            <a:endParaRPr lang="en-US" altLang="en-US" sz="1000" b="1" dirty="0">
              <a:solidFill>
                <a:srgbClr val="00B0F0"/>
              </a:solidFill>
              <a:latin typeface="+mn-lt"/>
            </a:endParaRPr>
          </a:p>
          <a:p>
            <a:pPr lvl="0"/>
            <a:r>
              <a:rPr lang="en-US" altLang="en-US" sz="1000" b="1" dirty="0">
                <a:solidFill>
                  <a:srgbClr val="00B0F0"/>
                </a:solidFill>
                <a:latin typeface="+mn-lt"/>
              </a:rPr>
              <a:t>   [Total Sales Last Month])</a:t>
            </a:r>
          </a:p>
          <a:p>
            <a:pPr lvl="0"/>
            <a:endParaRPr lang="en-US" altLang="en-US" sz="1000" b="1" dirty="0">
              <a:solidFill>
                <a:srgbClr val="00B0F0"/>
              </a:solidFill>
              <a:latin typeface="+mn-lt"/>
            </a:endParaRPr>
          </a:p>
        </p:txBody>
      </p:sp>
    </p:spTree>
    <p:extLst>
      <p:ext uri="{BB962C8B-B14F-4D97-AF65-F5344CB8AC3E}">
        <p14:creationId xmlns:p14="http://schemas.microsoft.com/office/powerpoint/2010/main" val="91323570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Year to Date</a:t>
            </a:r>
          </a:p>
          <a:p>
            <a:endParaRPr lang="en-US" dirty="0"/>
          </a:p>
          <a:p>
            <a:r>
              <a:rPr lang="en-US" dirty="0"/>
              <a:t>Period over Period (Total)</a:t>
            </a:r>
          </a:p>
          <a:p>
            <a:endParaRPr lang="en-US" dirty="0"/>
          </a:p>
          <a:p>
            <a:r>
              <a:rPr lang="en-US" dirty="0"/>
              <a:t>Period over Period (by current time frame)</a:t>
            </a:r>
          </a:p>
          <a:p>
            <a:endParaRPr lang="en-US" dirty="0"/>
          </a:p>
          <a:p>
            <a:r>
              <a:rPr lang="en-US" dirty="0"/>
              <a:t>Rolling Time frame</a:t>
            </a:r>
          </a:p>
          <a:p>
            <a:endParaRPr lang="en-US" dirty="0"/>
          </a:p>
        </p:txBody>
      </p:sp>
    </p:spTree>
    <p:extLst>
      <p:ext uri="{BB962C8B-B14F-4D97-AF65-F5344CB8AC3E}">
        <p14:creationId xmlns:p14="http://schemas.microsoft.com/office/powerpoint/2010/main" val="2489837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81390">
              <a:defRPr/>
            </a:pPr>
            <a:r>
              <a:rPr lang="en-US" dirty="0"/>
              <a:t>Scalar is a fancy word for using a single coordinate in the evaluation</a:t>
            </a:r>
          </a:p>
          <a:p>
            <a:pPr defTabSz="881390">
              <a:defRPr/>
            </a:pPr>
            <a:endParaRPr lang="en-US" dirty="0"/>
          </a:p>
          <a:p>
            <a:pPr defTabSz="881390">
              <a:defRPr/>
            </a:pPr>
            <a:r>
              <a:rPr lang="en-US" dirty="0"/>
              <a:t>What if you want bring in a Table</a:t>
            </a:r>
            <a:r>
              <a:rPr lang="en-US" baseline="0" dirty="0"/>
              <a:t> or List of values and apply your calculation to them?</a:t>
            </a:r>
          </a:p>
          <a:p>
            <a:endParaRPr lang="en-US" dirty="0"/>
          </a:p>
        </p:txBody>
      </p:sp>
    </p:spTree>
    <p:extLst>
      <p:ext uri="{BB962C8B-B14F-4D97-AF65-F5344CB8AC3E}">
        <p14:creationId xmlns:p14="http://schemas.microsoft.com/office/powerpoint/2010/main" val="42170562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Evaluation Context – Single</a:t>
            </a:r>
            <a:r>
              <a:rPr lang="en-US" baseline="0" dirty="0"/>
              <a:t> biggest reason that people give up on DAX</a:t>
            </a:r>
          </a:p>
          <a:p>
            <a:endParaRPr lang="en-US" baseline="0" dirty="0"/>
          </a:p>
          <a:p>
            <a:r>
              <a:rPr lang="en-US" baseline="0" dirty="0"/>
              <a:t>Want to Simplify the Evaluation Context</a:t>
            </a:r>
            <a:endParaRPr lang="en-US" dirty="0"/>
          </a:p>
          <a:p>
            <a:endParaRPr lang="en-US" dirty="0"/>
          </a:p>
        </p:txBody>
      </p:sp>
    </p:spTree>
    <p:extLst>
      <p:ext uri="{BB962C8B-B14F-4D97-AF65-F5344CB8AC3E}">
        <p14:creationId xmlns:p14="http://schemas.microsoft.com/office/powerpoint/2010/main" val="3750563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even if you apply a “Device” Slicer to this page, the measure [Desktop Sales] will always show Desktop</a:t>
            </a:r>
          </a:p>
        </p:txBody>
      </p:sp>
    </p:spTree>
    <p:extLst>
      <p:ext uri="{BB962C8B-B14F-4D97-AF65-F5344CB8AC3E}">
        <p14:creationId xmlns:p14="http://schemas.microsoft.com/office/powerpoint/2010/main" val="3984601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Demo:  </a:t>
            </a:r>
            <a:r>
              <a:rPr lang="en-US" dirty="0"/>
              <a:t>Table from “Calculate-Add” report</a:t>
            </a:r>
          </a:p>
          <a:p>
            <a:r>
              <a:rPr lang="en-US" dirty="0"/>
              <a:t>Note the effect that the Year Slicer has on the table (All items change)</a:t>
            </a:r>
          </a:p>
          <a:p>
            <a:r>
              <a:rPr lang="en-US" baseline="0" dirty="0"/>
              <a:t>When the Device Slicer is selected, only “Total Sales” changes. </a:t>
            </a:r>
          </a:p>
          <a:p>
            <a:endParaRPr lang="en-US" baseline="0" dirty="0"/>
          </a:p>
          <a:p>
            <a:r>
              <a:rPr lang="en-US" baseline="0" dirty="0"/>
              <a:t>Filter Context :  Jan + 2015</a:t>
            </a:r>
          </a:p>
          <a:p>
            <a:r>
              <a:rPr lang="en-US" baseline="0" dirty="0"/>
              <a:t>	 Jan + 2015 + Desktop</a:t>
            </a:r>
          </a:p>
          <a:p>
            <a:pPr defTabSz="881390">
              <a:defRPr/>
            </a:pPr>
            <a:r>
              <a:rPr lang="en-US" baseline="0" dirty="0"/>
              <a:t>	 Jan + 2015 + Tablet</a:t>
            </a:r>
          </a:p>
        </p:txBody>
      </p:sp>
    </p:spTree>
    <p:extLst>
      <p:ext uri="{BB962C8B-B14F-4D97-AF65-F5344CB8AC3E}">
        <p14:creationId xmlns:p14="http://schemas.microsoft.com/office/powerpoint/2010/main" val="18310469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DEMO </a:t>
            </a:r>
            <a:r>
              <a:rPr lang="en-US" dirty="0"/>
              <a:t>“Calculate-</a:t>
            </a:r>
            <a:r>
              <a:rPr lang="en-US" baseline="0" dirty="0"/>
              <a:t> Ignore” Tab:</a:t>
            </a:r>
          </a:p>
          <a:p>
            <a:endParaRPr lang="en-US" baseline="0" dirty="0"/>
          </a:p>
          <a:p>
            <a:pPr marL="165261" indent="-165261">
              <a:buFont typeface="Arial" panose="020B0604020202020204" pitchFamily="34" charset="0"/>
              <a:buChar char="•"/>
            </a:pPr>
            <a:r>
              <a:rPr lang="en-US" baseline="0" dirty="0"/>
              <a:t>The table visualization, with each slide, expose the related column</a:t>
            </a:r>
          </a:p>
          <a:p>
            <a:pPr marL="165261" indent="-165261">
              <a:buFont typeface="Arial" panose="020B0604020202020204" pitchFamily="34" charset="0"/>
              <a:buChar char="•"/>
            </a:pPr>
            <a:r>
              <a:rPr lang="en-US" baseline="0" dirty="0"/>
              <a:t>Expose measure called </a:t>
            </a:r>
            <a:r>
              <a:rPr lang="en-US" b="1" baseline="0" dirty="0"/>
              <a:t>[Total Sales All Geo] </a:t>
            </a:r>
            <a:r>
              <a:rPr lang="en-US" baseline="0" dirty="0"/>
              <a:t>– Ignore filter on ANY column from the </a:t>
            </a:r>
            <a:r>
              <a:rPr lang="en-US" baseline="0" dirty="0" err="1"/>
              <a:t>GeographyDim</a:t>
            </a:r>
            <a:r>
              <a:rPr lang="en-US" baseline="0" dirty="0"/>
              <a:t> table, but allows filters from Year </a:t>
            </a:r>
          </a:p>
          <a:p>
            <a:pPr marL="165261" indent="-165261">
              <a:buFont typeface="Arial" panose="020B0604020202020204" pitchFamily="34" charset="0"/>
              <a:buChar char="•"/>
            </a:pPr>
            <a:r>
              <a:rPr lang="en-US" baseline="0" dirty="0"/>
              <a:t>Discuss that this measure can be used to calculate a </a:t>
            </a:r>
            <a:r>
              <a:rPr lang="en-US" b="1" baseline="0" dirty="0"/>
              <a:t>% of Total </a:t>
            </a:r>
            <a:r>
              <a:rPr lang="en-US" baseline="0" dirty="0"/>
              <a:t>measure</a:t>
            </a:r>
          </a:p>
          <a:p>
            <a:endParaRPr lang="en-US" baseline="0" dirty="0"/>
          </a:p>
          <a:p>
            <a:r>
              <a:rPr lang="en-US" b="1" u="sng" dirty="0"/>
              <a:t>DEMO </a:t>
            </a:r>
            <a:r>
              <a:rPr lang="en-US" dirty="0"/>
              <a:t>“Calculate-</a:t>
            </a:r>
            <a:r>
              <a:rPr lang="en-US" baseline="0" dirty="0"/>
              <a:t> Ignore” Tab:</a:t>
            </a:r>
          </a:p>
          <a:p>
            <a:endParaRPr lang="en-US" baseline="0" dirty="0"/>
          </a:p>
          <a:p>
            <a:pPr marL="165261" indent="-165261">
              <a:buFont typeface="Arial" panose="020B0604020202020204" pitchFamily="34" charset="0"/>
              <a:buChar char="•"/>
            </a:pPr>
            <a:r>
              <a:rPr lang="en-US" baseline="0" dirty="0"/>
              <a:t>The table visualization, with each slide, expose the related column</a:t>
            </a:r>
          </a:p>
          <a:p>
            <a:pPr marL="165261" indent="-165261">
              <a:buFont typeface="Arial" panose="020B0604020202020204" pitchFamily="34" charset="0"/>
              <a:buChar char="•"/>
            </a:pPr>
            <a:r>
              <a:rPr lang="en-US" baseline="0" dirty="0"/>
              <a:t>Expose measure called </a:t>
            </a:r>
            <a:r>
              <a:rPr lang="en-US" b="1" baseline="0" dirty="0"/>
              <a:t>[Total Sales All State] </a:t>
            </a:r>
            <a:r>
              <a:rPr lang="en-US" baseline="0" dirty="0"/>
              <a:t>– Ignore filter on the STATE column from the </a:t>
            </a:r>
            <a:r>
              <a:rPr lang="en-US" baseline="0" dirty="0" err="1"/>
              <a:t>GeographyDim</a:t>
            </a:r>
            <a:r>
              <a:rPr lang="en-US" baseline="0" dirty="0"/>
              <a:t> table, but allows filters from Year</a:t>
            </a:r>
          </a:p>
          <a:p>
            <a:pPr marL="165261" indent="-165261">
              <a:buFont typeface="Arial" panose="020B0604020202020204" pitchFamily="34" charset="0"/>
              <a:buChar char="•"/>
            </a:pPr>
            <a:r>
              <a:rPr lang="en-US" baseline="0" dirty="0"/>
              <a:t>Slice on City (Aberdeen is good) </a:t>
            </a:r>
            <a:endParaRPr lang="en-US" dirty="0"/>
          </a:p>
          <a:p>
            <a:endParaRPr lang="en-US" dirty="0"/>
          </a:p>
          <a:p>
            <a:r>
              <a:rPr lang="en-US" b="1" u="sng" dirty="0"/>
              <a:t>DEMO </a:t>
            </a:r>
            <a:r>
              <a:rPr lang="en-US" dirty="0"/>
              <a:t>“Calculate-</a:t>
            </a:r>
            <a:r>
              <a:rPr lang="en-US" baseline="0" dirty="0"/>
              <a:t> Ignore” Tab:</a:t>
            </a:r>
          </a:p>
          <a:p>
            <a:endParaRPr lang="en-US" baseline="0" dirty="0"/>
          </a:p>
          <a:p>
            <a:pPr marL="165261" indent="-165261">
              <a:buFont typeface="Arial" panose="020B0604020202020204" pitchFamily="34" charset="0"/>
              <a:buChar char="•"/>
            </a:pPr>
            <a:r>
              <a:rPr lang="en-US" baseline="0" dirty="0"/>
              <a:t>The table visualization, with each slide, expose the related column</a:t>
            </a:r>
          </a:p>
          <a:p>
            <a:pPr marL="165261" indent="-165261">
              <a:buFont typeface="Arial" panose="020B0604020202020204" pitchFamily="34" charset="0"/>
              <a:buChar char="•"/>
            </a:pPr>
            <a:r>
              <a:rPr lang="en-US" baseline="0" dirty="0"/>
              <a:t>Expose measure called </a:t>
            </a:r>
            <a:r>
              <a:rPr lang="en-US" b="1" baseline="0" dirty="0"/>
              <a:t>[Total Sales All Selected State] </a:t>
            </a:r>
            <a:r>
              <a:rPr lang="en-US" baseline="0" dirty="0"/>
              <a:t>– Ignore filter on the STATE column from the </a:t>
            </a:r>
            <a:r>
              <a:rPr lang="en-US" baseline="0" dirty="0" err="1"/>
              <a:t>GeographyDim</a:t>
            </a:r>
            <a:r>
              <a:rPr lang="en-US" baseline="0" dirty="0"/>
              <a:t> table, but allows filters from Year</a:t>
            </a:r>
          </a:p>
          <a:p>
            <a:pPr marL="165261" indent="-165261">
              <a:buFont typeface="Arial" panose="020B0604020202020204" pitchFamily="34" charset="0"/>
              <a:buChar char="•"/>
            </a:pPr>
            <a:r>
              <a:rPr lang="en-US" baseline="0" dirty="0"/>
              <a:t>Slice on City (Aberdeen is good), then select multiple State, see that the measure now only displays the total for selected states.  </a:t>
            </a:r>
            <a:endParaRPr lang="en-US" dirty="0"/>
          </a:p>
          <a:p>
            <a:endParaRPr lang="en-US" dirty="0"/>
          </a:p>
          <a:p>
            <a:endParaRPr lang="en-US" dirty="0"/>
          </a:p>
        </p:txBody>
      </p:sp>
    </p:spTree>
    <p:extLst>
      <p:ext uri="{BB962C8B-B14F-4D97-AF65-F5344CB8AC3E}">
        <p14:creationId xmlns:p14="http://schemas.microsoft.com/office/powerpoint/2010/main" val="17857812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8.xml"/><Relationship Id="rId4" Type="http://schemas.openxmlformats.org/officeDocument/2006/relationships/image" Target="../media/image22.png"/></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Master" Target="../slideMasters/slideMaster9.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9.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9.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Master" Target="../slideMasters/slideMaster10.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0.xml"/></Relationships>
</file>

<file path=ppt/slideLayouts/_rels/slideLayout15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0.xml"/></Relationships>
</file>

<file path=ppt/slideLayouts/_rels/slideLayout15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4.png"/><Relationship Id="rId1" Type="http://schemas.openxmlformats.org/officeDocument/2006/relationships/slideMaster" Target="../slideMasters/slideMaster10.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5.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3" Type="http://schemas.openxmlformats.org/officeDocument/2006/relationships/slideMaster" Target="../slideMasters/slideMaster5.xml"/><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image" Target="../media/image13.emf"/><Relationship Id="rId5" Type="http://schemas.openxmlformats.org/officeDocument/2006/relationships/oleObject" Target="../embeddings/oleObject1.bin"/><Relationship Id="rId4" Type="http://schemas.openxmlformats.org/officeDocument/2006/relationships/image" Target="../media/image14.png"/></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14" name="Picture 13" descr="DataInsights-iStock_000022453217Large.jpg"/>
          <p:cNvPicPr>
            <a:picLocks noChangeAspect="1"/>
          </p:cNvPicPr>
          <p:nvPr/>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11" name="Picture 9"/>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sp>
        <p:nvSpPr>
          <p:cNvPr id="16" name="Title 1"/>
          <p:cNvSpPr>
            <a:spLocks noGrp="1"/>
          </p:cNvSpPr>
          <p:nvPr>
            <p:ph type="ctrTitle"/>
          </p:nvPr>
        </p:nvSpPr>
        <p:spPr>
          <a:xfrm>
            <a:off x="269240" y="1428401"/>
            <a:ext cx="5487085" cy="897667"/>
          </a:xfrm>
        </p:spPr>
        <p:txBody>
          <a:bodyPr/>
          <a:lstStyle>
            <a:lvl1pPr>
              <a:defRPr sz="5098">
                <a:solidFill>
                  <a:schemeClr val="bg1"/>
                </a:solidFill>
              </a:defRPr>
            </a:lvl1pPr>
          </a:lstStyle>
          <a:p>
            <a:r>
              <a:rPr lang="en-US"/>
              <a:t>Click to edit Master title style</a:t>
            </a:r>
            <a:endParaRPr lang="en-US" dirty="0"/>
          </a:p>
        </p:txBody>
      </p:sp>
      <p:sp>
        <p:nvSpPr>
          <p:cNvPr id="17" name="Subtitle 2"/>
          <p:cNvSpPr>
            <a:spLocks noGrp="1"/>
          </p:cNvSpPr>
          <p:nvPr>
            <p:ph type="subTitle" idx="1"/>
          </p:nvPr>
        </p:nvSpPr>
        <p:spPr>
          <a:xfrm>
            <a:off x="269302" y="4353453"/>
            <a:ext cx="5487022" cy="1055663"/>
          </a:xfrm>
        </p:spPr>
        <p:txBody>
          <a:bodyPr/>
          <a:lstStyle>
            <a:lvl1pPr marL="0" indent="0" algn="l">
              <a:lnSpc>
                <a:spcPts val="2647"/>
              </a:lnSpc>
              <a:buNone/>
              <a:defRPr sz="2157">
                <a:solidFill>
                  <a:schemeClr val="bg1"/>
                </a:solidFill>
                <a:latin typeface="+mj-lt"/>
              </a:defRPr>
            </a:lvl1pPr>
            <a:lvl2pPr marL="448193" indent="0" algn="ctr">
              <a:buNone/>
              <a:defRPr>
                <a:solidFill>
                  <a:schemeClr val="tx1">
                    <a:tint val="75000"/>
                  </a:schemeClr>
                </a:solidFill>
              </a:defRPr>
            </a:lvl2pPr>
            <a:lvl3pPr marL="896386" indent="0" algn="ctr">
              <a:buNone/>
              <a:defRPr>
                <a:solidFill>
                  <a:schemeClr val="tx1">
                    <a:tint val="75000"/>
                  </a:schemeClr>
                </a:solidFill>
              </a:defRPr>
            </a:lvl3pPr>
            <a:lvl4pPr marL="1344579" indent="0" algn="ctr">
              <a:buNone/>
              <a:defRPr>
                <a:solidFill>
                  <a:schemeClr val="tx1">
                    <a:tint val="75000"/>
                  </a:schemeClr>
                </a:solidFill>
              </a:defRPr>
            </a:lvl4pPr>
            <a:lvl5pPr marL="1792773" indent="0" algn="ctr">
              <a:buNone/>
              <a:defRPr>
                <a:solidFill>
                  <a:schemeClr val="tx1">
                    <a:tint val="75000"/>
                  </a:schemeClr>
                </a:solidFill>
              </a:defRPr>
            </a:lvl5pPr>
            <a:lvl6pPr marL="2240966" indent="0" algn="ctr">
              <a:buNone/>
              <a:defRPr>
                <a:solidFill>
                  <a:schemeClr val="tx1">
                    <a:tint val="75000"/>
                  </a:schemeClr>
                </a:solidFill>
              </a:defRPr>
            </a:lvl6pPr>
            <a:lvl7pPr marL="2689159" indent="0" algn="ctr">
              <a:buNone/>
              <a:defRPr>
                <a:solidFill>
                  <a:schemeClr val="tx1">
                    <a:tint val="75000"/>
                  </a:schemeClr>
                </a:solidFill>
              </a:defRPr>
            </a:lvl7pPr>
            <a:lvl8pPr marL="3137352" indent="0" algn="ctr">
              <a:buNone/>
              <a:defRPr>
                <a:solidFill>
                  <a:schemeClr val="tx1">
                    <a:tint val="75000"/>
                  </a:schemeClr>
                </a:solidFill>
              </a:defRPr>
            </a:lvl8pPr>
            <a:lvl9pPr marL="3585545" indent="0" algn="ctr">
              <a:buNone/>
              <a:defRPr>
                <a:solidFill>
                  <a:schemeClr val="tx1">
                    <a:tint val="75000"/>
                  </a:schemeClr>
                </a:solidFill>
              </a:defRPr>
            </a:lvl9pPr>
          </a:lstStyle>
          <a:p>
            <a:r>
              <a:rPr lang="en-US"/>
              <a:t>Click to edit Master subtitle style</a:t>
            </a:r>
            <a:endParaRPr lang="en-US" dirty="0"/>
          </a:p>
        </p:txBody>
      </p:sp>
      <p:pic>
        <p:nvPicPr>
          <p:cNvPr id="13" name="Picture 12"/>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pic>
        <p:nvPicPr>
          <p:cNvPr id="10" name="Picture 9" descr="DataInsights_quadton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15" name="Picture 14" descr="DataInsights-iStock_000022453217Large.jpg"/>
          <p:cNvPicPr>
            <a:picLocks noChangeAspect="1"/>
          </p:cNvPicPr>
          <p:nvPr/>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18" name="Picture 9"/>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p:cNvSpPr/>
          <p:nvPr/>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pic>
        <p:nvPicPr>
          <p:cNvPr id="20" name="Picture 19"/>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pic>
        <p:nvPicPr>
          <p:cNvPr id="21" name="Picture 20" descr="DataInsights_quadton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22" name="Picture 21" descr="DataInsights-iStock_000022453217Large.jpg"/>
          <p:cNvPicPr>
            <a:picLocks noChangeAspect="1"/>
          </p:cNvPicPr>
          <p:nvPr userDrawn="1"/>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23" name="Picture 9"/>
          <p:cNvPicPr>
            <a:picLocks noChangeAspect="1"/>
          </p:cNvPicPr>
          <p:nvPr userDrawn="1"/>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4" name="Rectangle 23"/>
          <p:cNvSpPr/>
          <p:nvPr userDrawn="1"/>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pic>
        <p:nvPicPr>
          <p:cNvPr id="25" name="Picture 24"/>
          <p:cNvPicPr>
            <a:picLocks noChangeAspect="1"/>
          </p:cNvPicPr>
          <p:nvPr userDrawn="1"/>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spTree>
    <p:extLst>
      <p:ext uri="{BB962C8B-B14F-4D97-AF65-F5344CB8AC3E}">
        <p14:creationId xmlns:p14="http://schemas.microsoft.com/office/powerpoint/2010/main" val="1159087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190264" cy="6857996"/>
          </a:xfrm>
          <a:prstGeom prst="rect">
            <a:avLst/>
          </a:prstGeom>
        </p:spPr>
      </p:pic>
      <p:sp>
        <p:nvSpPr>
          <p:cNvPr id="2" name="Rectangle 1"/>
          <p:cNvSpPr/>
          <p:nvPr userDrawn="1"/>
        </p:nvSpPr>
        <p:spPr bwMode="auto">
          <a:xfrm>
            <a:off x="269239" y="2077801"/>
            <a:ext cx="6274974" cy="3592580"/>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79310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6">
                <a:gradFill>
                  <a:gsLst>
                    <a:gs pos="57576">
                      <a:srgbClr val="FFFFFF"/>
                    </a:gs>
                    <a:gs pos="3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a:stretch>
            <a:fillRect/>
          </a:stretch>
        </p:blipFill>
        <p:spPr>
          <a:xfrm>
            <a:off x="448586" y="6121376"/>
            <a:ext cx="1254995" cy="269134"/>
          </a:xfrm>
          <a:prstGeom prst="rect">
            <a:avLst/>
          </a:prstGeom>
        </p:spPr>
      </p:pic>
      <p:sp>
        <p:nvSpPr>
          <p:cNvPr id="8" name="Rectangle 7">
            <a:extLst>
              <a:ext uri="{FF2B5EF4-FFF2-40B4-BE49-F238E27FC236}">
                <a16:creationId xmlns:a16="http://schemas.microsoft.com/office/drawing/2014/main" id="{A38C79C9-5AF2-4FB5-9715-7948347A10F9}"/>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49441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50258092"/>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35523173"/>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6689038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lang="en-US" sz="7056"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9879800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200054818"/>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132185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788389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375366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extLst>
                <a:ext uri="{28A0092B-C50C-407E-A947-70E740481C1C}">
                  <a14:useLocalDpi xmlns:a14="http://schemas.microsoft.com/office/drawing/2010/main" val="0"/>
                </a:ext>
              </a:extLst>
            </a:blip>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67597749"/>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896351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39304" y="5853250"/>
            <a:ext cx="1956016" cy="719610"/>
          </a:xfrm>
          <a:prstGeom prst="rect">
            <a:avLst/>
          </a:prstGeom>
        </p:spPr>
      </p:pic>
    </p:spTree>
    <p:extLst>
      <p:ext uri="{BB962C8B-B14F-4D97-AF65-F5344CB8AC3E}">
        <p14:creationId xmlns:p14="http://schemas.microsoft.com/office/powerpoint/2010/main" val="18410091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44840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49220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89820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56614858"/>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0204" y="3083652"/>
            <a:ext cx="3227129" cy="692057"/>
          </a:xfrm>
          <a:prstGeom prst="rect">
            <a:avLst/>
          </a:prstGeom>
        </p:spPr>
      </p:pic>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0204" y="3083652"/>
            <a:ext cx="3227129" cy="692057"/>
          </a:xfrm>
          <a:prstGeom prst="rect">
            <a:avLst/>
          </a:prstGeom>
        </p:spPr>
      </p:pic>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dirty="0">
                <a:gradFill>
                  <a:gsLst>
                    <a:gs pos="0">
                      <a:srgbClr val="505050"/>
                    </a:gs>
                    <a:gs pos="100000">
                      <a:srgbClr val="505050"/>
                    </a:gs>
                  </a:gsLst>
                  <a:lin ang="5400000" scaled="0"/>
                </a:gradFill>
                <a:cs typeface="Segoe UI" pitchFamily="34" charset="0"/>
              </a:rPr>
              <a:t>© 2014 Microsoft Corporation. All rights reserved. </a:t>
            </a:r>
          </a:p>
        </p:txBody>
      </p:sp>
    </p:spTree>
    <p:extLst>
      <p:ext uri="{BB962C8B-B14F-4D97-AF65-F5344CB8AC3E}">
        <p14:creationId xmlns:p14="http://schemas.microsoft.com/office/powerpoint/2010/main" val="2673390875"/>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810664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5_Data Insights Titl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031023"/>
            <a:ext cx="10258286" cy="1686801"/>
          </a:xfrm>
          <a:prstGeom prst="rect">
            <a:avLst/>
          </a:prstGeom>
        </p:spPr>
        <p:txBody>
          <a:bodyPr lIns="146304" tIns="91440" rIns="146304" bIns="91440"/>
          <a:lstStyle>
            <a:lvl1pPr algn="l">
              <a:defRPr sz="5880">
                <a:gradFill>
                  <a:gsLst>
                    <a:gs pos="0">
                      <a:srgbClr val="FFFFFF"/>
                    </a:gs>
                    <a:gs pos="100000">
                      <a:srgbClr val="FFFFFF"/>
                    </a:gs>
                  </a:gsLst>
                  <a:lin ang="5400000" scaled="0"/>
                </a:gradFill>
              </a:defRPr>
            </a:lvl1pPr>
          </a:lstStyle>
          <a:p>
            <a:r>
              <a:rPr lang="en-US" dirty="0"/>
              <a:t>Data insights headline</a:t>
            </a:r>
          </a:p>
        </p:txBody>
      </p:sp>
    </p:spTree>
    <p:extLst>
      <p:ext uri="{BB962C8B-B14F-4D97-AF65-F5344CB8AC3E}">
        <p14:creationId xmlns:p14="http://schemas.microsoft.com/office/powerpoint/2010/main" val="662054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sz="5096">
                <a:solidFill>
                  <a:schemeClr val="tx2"/>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208146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6_Title Only">
    <p:bg>
      <p:bgPr>
        <a:solidFill>
          <a:schemeClr val="accent4"/>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endParaRPr lang="en-US" dirty="0"/>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3384081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70pt Title w/photo">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3066877"/>
            <a:ext cx="12192000" cy="724246"/>
          </a:xfrm>
          <a:prstGeom prst="rect">
            <a:avLst/>
          </a:prstGeom>
        </p:spPr>
        <p:txBody>
          <a:bodyPr anchor="ctr"/>
          <a:lstStyle>
            <a:lvl1pPr marL="0" indent="0">
              <a:buNone/>
              <a:defRPr baseline="0"/>
            </a:lvl1pPr>
          </a:lstStyle>
          <a:p>
            <a:r>
              <a:rPr lang="en-US" dirty="0"/>
              <a:t>click icon to insert photo</a:t>
            </a:r>
          </a:p>
        </p:txBody>
      </p:sp>
      <p:sp>
        <p:nvSpPr>
          <p:cNvPr id="7" name="Text Placeholder 4"/>
          <p:cNvSpPr>
            <a:spLocks noGrp="1"/>
          </p:cNvSpPr>
          <p:nvPr>
            <p:ph type="body" sz="quarter" idx="12"/>
          </p:nvPr>
        </p:nvSpPr>
        <p:spPr>
          <a:xfrm>
            <a:off x="269240" y="291075"/>
            <a:ext cx="10757100" cy="1108425"/>
          </a:xfrm>
          <a:prstGeom prst="rect">
            <a:avLst/>
          </a:prstGeom>
        </p:spPr>
        <p:txBody>
          <a:bodyPr lIns="146304" tIns="91440" rIns="146304" bIns="91440">
            <a:noAutofit/>
          </a:bodyPr>
          <a:lstStyle>
            <a:lvl1pPr marL="0" indent="0">
              <a:lnSpc>
                <a:spcPct val="90000"/>
              </a:lnSpc>
              <a:spcBef>
                <a:spcPts val="1173"/>
              </a:spcBef>
              <a:spcAft>
                <a:spcPts val="2355"/>
              </a:spcAft>
              <a:buFontTx/>
              <a:buNone/>
              <a:defRPr lang="en-US" sz="6863" b="0" i="0" kern="1200" spc="0" baseline="0" dirty="0" smtClean="0">
                <a:solidFill>
                  <a:schemeClr val="bg1"/>
                </a:solidFill>
                <a:latin typeface="+mj-lt"/>
                <a:ea typeface="+mn-ea"/>
                <a:cs typeface="+mn-cs"/>
              </a:defRPr>
            </a:lvl1pPr>
          </a:lstStyle>
          <a:p>
            <a:pPr marL="0" marR="0" lvl="0" indent="0" algn="l" defTabSz="914172" rtl="0" eaLnBrk="1" fontAlgn="auto" latinLnBrk="0" hangingPunct="1">
              <a:lnSpc>
                <a:spcPct val="90000"/>
              </a:lnSpc>
              <a:spcBef>
                <a:spcPts val="1173"/>
              </a:spcBef>
              <a:spcAft>
                <a:spcPts val="2355"/>
              </a:spcAft>
              <a:buClrTx/>
              <a:buSzPct val="90000"/>
              <a:buFontTx/>
              <a:buNone/>
              <a:tabLst/>
            </a:pPr>
            <a:r>
              <a:rPr lang="en-US"/>
              <a:t>Click to edit Master text styles</a:t>
            </a:r>
          </a:p>
        </p:txBody>
      </p:sp>
    </p:spTree>
    <p:extLst>
      <p:ext uri="{BB962C8B-B14F-4D97-AF65-F5344CB8AC3E}">
        <p14:creationId xmlns:p14="http://schemas.microsoft.com/office/powerpoint/2010/main" val="305629045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3239529"/>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42135636"/>
      </p:ext>
    </p:extLst>
  </p:cSld>
  <p:clrMapOvr>
    <a:masterClrMapping/>
  </p:clrMapOvr>
  <p:hf sldNum="0" hdr="0" ftr="0" dt="0"/>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838200" y="365125"/>
            <a:ext cx="10515600" cy="1325563"/>
          </a:xfrm>
          <a:prstGeom prst="rect">
            <a:avLst/>
          </a:prstGeom>
        </p:spPr>
        <p:txBody>
          <a:bodyPr/>
          <a:lstStyle>
            <a:lvl1pPr>
              <a:defRPr>
                <a:solidFill>
                  <a:schemeClr val="tx1"/>
                </a:solidFill>
              </a:defRPr>
            </a:lvl1pPr>
          </a:lstStyle>
          <a:p>
            <a:r>
              <a:rPr lang="en-US"/>
              <a:t>Click to edit Master title style</a:t>
            </a:r>
            <a:endParaRPr lang="en-US" dirty="0"/>
          </a:p>
        </p:txBody>
      </p:sp>
      <p:sp>
        <p:nvSpPr>
          <p:cNvPr id="7" name="Content Placeholder 2"/>
          <p:cNvSpPr>
            <a:spLocks noGrp="1"/>
          </p:cNvSpPr>
          <p:nvPr>
            <p:ph idx="1"/>
          </p:nvPr>
        </p:nvSpPr>
        <p:spPr>
          <a:xfrm>
            <a:off x="838200" y="1825625"/>
            <a:ext cx="10515600" cy="411094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61120350"/>
      </p:ext>
    </p:extLst>
  </p:cSld>
  <p:clrMapOvr>
    <a:masterClrMapping/>
  </p:clrMapOvr>
  <p:hf sldNum="0" hdr="0" ft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ctr" anchorCtr="0">
            <a:normAutofit/>
          </a:bodyPr>
          <a:lstStyle>
            <a:lvl1pPr>
              <a:defRPr sz="66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674089086"/>
      </p:ext>
    </p:extLst>
  </p:cSld>
  <p:clrMapOvr>
    <a:masterClrMapping/>
  </p:clrMapOvr>
  <p:hf sldNum="0" hdr="0" ftr="0" dt="0"/>
</p:sldLayout>
</file>

<file path=ppt/slideLayouts/slideLayout123.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11094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11094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1195837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9" y="921434"/>
            <a:ext cx="3661874" cy="2744957"/>
          </a:xfrm>
          <a:prstGeom prst="rect">
            <a:avLst/>
          </a:prstGeom>
        </p:spPr>
        <p:txBody>
          <a:bodyPr anchor="t">
            <a:noAutofit/>
          </a:bodyPr>
          <a:lstStyle>
            <a:lvl1pPr>
              <a:defRPr sz="4500">
                <a:solidFill>
                  <a:schemeClr val="bg1"/>
                </a:solidFill>
              </a:defRPr>
            </a:lvl1pPr>
          </a:lstStyle>
          <a:p>
            <a:r>
              <a:rPr lang="en-US" dirty="0"/>
              <a:t>CLICK TO EDIT MASTER TITLE STYLE</a:t>
            </a:r>
          </a:p>
        </p:txBody>
      </p:sp>
      <p:sp>
        <p:nvSpPr>
          <p:cNvPr id="3" name="Picture Placeholder 2"/>
          <p:cNvSpPr>
            <a:spLocks noGrp="1"/>
          </p:cNvSpPr>
          <p:nvPr>
            <p:ph type="pic" idx="1"/>
          </p:nvPr>
        </p:nvSpPr>
        <p:spPr>
          <a:xfrm>
            <a:off x="5183188" y="987425"/>
            <a:ext cx="6172200" cy="494914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4233496"/>
            <a:ext cx="3932237" cy="1703069"/>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3848660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3221731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26.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6"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7" name="Content Placeholder 2"/>
          <p:cNvSpPr>
            <a:spLocks noGrp="1"/>
          </p:cNvSpPr>
          <p:nvPr>
            <p:ph idx="1"/>
          </p:nvPr>
        </p:nvSpPr>
        <p:spPr>
          <a:xfrm>
            <a:off x="838200" y="1825625"/>
            <a:ext cx="10515600" cy="41109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80275"/>
      </p:ext>
    </p:extLst>
  </p:cSld>
  <p:clrMapOvr>
    <a:masterClrMapping/>
  </p:clrMapOvr>
  <p:hf sldNum="0" hdr="0" ftr="0" dt="0"/>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6_Title Only">
    <p:bg>
      <p:bgPr>
        <a:solidFill>
          <a:schemeClr val="accent4"/>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endParaRPr lang="en-US" dirty="0"/>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1460125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1114877"/>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1398663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83758303"/>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2109647"/>
            <a:ext cx="9144000" cy="2096512"/>
          </a:xfrm>
        </p:spPr>
        <p:txBody>
          <a:bodyPr anchor="b"/>
          <a:lstStyle>
            <a:lvl1pPr algn="ctr">
              <a:defRPr sz="6000"/>
            </a:lvl1pPr>
          </a:lstStyle>
          <a:p>
            <a:br>
              <a:rPr lang="en-US" sz="9600" b="1"/>
            </a:br>
            <a:br>
              <a:rPr lang="en-US" sz="9600" b="1"/>
            </a:br>
            <a:endParaRPr lang="en-US"/>
          </a:p>
        </p:txBody>
      </p:sp>
      <p:sp>
        <p:nvSpPr>
          <p:cNvPr id="3" name="Subtitle 2"/>
          <p:cNvSpPr>
            <a:spLocks noGrp="1"/>
          </p:cNvSpPr>
          <p:nvPr>
            <p:ph type="subTitle" idx="1"/>
          </p:nvPr>
        </p:nvSpPr>
        <p:spPr>
          <a:xfrm>
            <a:off x="1524000" y="4206159"/>
            <a:ext cx="9144000" cy="1069268"/>
          </a:xfrm>
        </p:spPr>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400">
                <a:solidFill>
                  <a:schemeClr val="bg1">
                    <a:lumMod val="65000"/>
                  </a:schemeClr>
                </a:solidFill>
              </a:rPr>
              <a:t>Click to edit Master subtitle style</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pic>
        <p:nvPicPr>
          <p:cNvPr id="13" name="Picture 12">
            <a:extLst>
              <a:ext uri="{FF2B5EF4-FFF2-40B4-BE49-F238E27FC236}">
                <a16:creationId xmlns:a16="http://schemas.microsoft.com/office/drawing/2014/main" id="{CA17100E-064D-4C7C-AE87-D77DB4FC7A09}"/>
              </a:ext>
            </a:extLst>
          </p:cNvPr>
          <p:cNvPicPr>
            <a:picLocks noChangeAspect="1"/>
          </p:cNvPicPr>
          <p:nvPr/>
        </p:nvPicPr>
        <p:blipFill>
          <a:blip r:embed="rId2"/>
          <a:stretch>
            <a:fillRect/>
          </a:stretch>
        </p:blipFill>
        <p:spPr>
          <a:xfrm>
            <a:off x="1371600" y="802679"/>
            <a:ext cx="9410007" cy="70485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90" y="1563"/>
            <a:ext cx="12210985" cy="1507529"/>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91" y="6812"/>
            <a:ext cx="12210985" cy="1507529"/>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5510191"/>
            <a:ext cx="12192000" cy="1584960"/>
          </a:xfrm>
          <a:prstGeom prst="rect">
            <a:avLst/>
          </a:prstGeom>
        </p:spPr>
      </p:pic>
    </p:spTree>
    <p:extLst>
      <p:ext uri="{BB962C8B-B14F-4D97-AF65-F5344CB8AC3E}">
        <p14:creationId xmlns:p14="http://schemas.microsoft.com/office/powerpoint/2010/main" val="2386540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pic>
        <p:nvPicPr>
          <p:cNvPr id="7" name="Picture 6"/>
          <p:cNvPicPr>
            <a:picLocks noChangeAspect="1"/>
          </p:cNvPicPr>
          <p:nvPr/>
        </p:nvPicPr>
        <p:blipFill rotWithShape="1">
          <a:blip r:embed="rId2"/>
          <a:srcRect t="58527"/>
          <a:stretch/>
        </p:blipFill>
        <p:spPr>
          <a:xfrm>
            <a:off x="0" y="6311900"/>
            <a:ext cx="12192000" cy="65634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11900"/>
            <a:ext cx="12192000" cy="658368"/>
          </a:xfrm>
          <a:prstGeom prst="rect">
            <a:avLst/>
          </a:prstGeom>
        </p:spPr>
      </p:pic>
    </p:spTree>
    <p:extLst>
      <p:ext uri="{BB962C8B-B14F-4D97-AF65-F5344CB8AC3E}">
        <p14:creationId xmlns:p14="http://schemas.microsoft.com/office/powerpoint/2010/main" val="3588890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98EE8E56-9065-483C-892A-D693B8FDFB13}"/>
              </a:ext>
            </a:extLst>
          </p:cNvPr>
          <p:cNvSpPr>
            <a:spLocks noGrp="1"/>
          </p:cNvSpPr>
          <p:nvPr>
            <p:ph idx="1"/>
          </p:nvPr>
        </p:nvSpPr>
        <p:spPr>
          <a:xfrm>
            <a:off x="838200" y="1825625"/>
            <a:ext cx="10515600" cy="4351338"/>
          </a:xfrm>
        </p:spPr>
        <p:txBody>
          <a:bodyPr/>
          <a:lstStyle>
            <a:lvl1pPr>
              <a:defRPr>
                <a:latin typeface="Segoe Pro" panose="020B0502040504020203" pitchFamily="34" charset="0"/>
              </a:defRPr>
            </a:lvl1pPr>
            <a:lvl2pPr>
              <a:defRPr>
                <a:latin typeface="Segoe Pro Light" panose="020B0302040504020203" pitchFamily="34" charset="0"/>
              </a:defRPr>
            </a:lvl2pPr>
            <a:lvl3pPr>
              <a:defRPr>
                <a:latin typeface="Segoe Pro Light" panose="020B0302040504020203" pitchFamily="34" charset="0"/>
              </a:defRPr>
            </a:lvl3pPr>
            <a:lvl4pPr>
              <a:defRPr>
                <a:latin typeface="Segoe Pro Light" panose="020B0302040504020203" pitchFamily="34" charset="0"/>
              </a:defRPr>
            </a:lvl4pPr>
            <a:lvl5pPr>
              <a:defRPr>
                <a:latin typeface="Segoe Pro Light" panose="020B03020405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a:extLst>
              <a:ext uri="{FF2B5EF4-FFF2-40B4-BE49-F238E27FC236}">
                <a16:creationId xmlns:a16="http://schemas.microsoft.com/office/drawing/2014/main" id="{81F7419D-649A-4B09-BB0E-4C76B70BB1A3}"/>
              </a:ext>
            </a:extLst>
          </p:cNvPr>
          <p:cNvSpPr>
            <a:spLocks noGrp="1"/>
          </p:cNvSpPr>
          <p:nvPr>
            <p:ph type="title"/>
          </p:nvPr>
        </p:nvSpPr>
        <p:spPr>
          <a:xfrm>
            <a:off x="838200" y="365125"/>
            <a:ext cx="10515600" cy="1325563"/>
          </a:xfrm>
        </p:spPr>
        <p:txBody>
          <a:bodyPr/>
          <a:lstStyle>
            <a:lvl1pPr>
              <a:defRPr>
                <a:latin typeface="Segoe Pro Display Light" panose="020B03020405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32603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344980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344980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6227B8B-8530-471C-837A-298CF163F19D}" type="datetimeFigureOut">
              <a:rPr lang="en-US" smtClean="0"/>
              <a:t>9/19/2018</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E4C8473-95EA-48C2-917D-84A3AF9AB99B}" type="slidenum">
              <a:rPr lang="en-US" smtClean="0"/>
              <a:t>‹#›</a:t>
            </a:fld>
            <a:endParaRPr lang="en-US" dirty="0"/>
          </a:p>
        </p:txBody>
      </p:sp>
      <p:pic>
        <p:nvPicPr>
          <p:cNvPr id="11" name="Picture 10">
            <a:extLst>
              <a:ext uri="{FF2B5EF4-FFF2-40B4-BE49-F238E27FC236}">
                <a16:creationId xmlns:a16="http://schemas.microsoft.com/office/drawing/2014/main" id="{B7ADB21F-E315-4182-B218-7886AF368F56}"/>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2566819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ctr">
              <a:buNone/>
              <a:defRPr sz="2800" b="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cxnSp>
        <p:nvCxnSpPr>
          <p:cNvPr id="11" name="Straight Connector 10"/>
          <p:cNvCxnSpPr/>
          <p:nvPr/>
        </p:nvCxnSpPr>
        <p:spPr>
          <a:xfrm flipV="1">
            <a:off x="3975100" y="3293202"/>
            <a:ext cx="4241800" cy="18472"/>
          </a:xfrm>
          <a:prstGeom prst="line">
            <a:avLst/>
          </a:prstGeom>
        </p:spPr>
        <p:style>
          <a:lnRef idx="1">
            <a:schemeClr val="dk1"/>
          </a:lnRef>
          <a:fillRef idx="0">
            <a:schemeClr val="dk1"/>
          </a:fillRef>
          <a:effectRef idx="0">
            <a:schemeClr val="dk1"/>
          </a:effectRef>
          <a:fontRef idx="minor">
            <a:schemeClr val="tx1"/>
          </a:fontRef>
        </p:style>
      </p:cxnSp>
      <p:pic>
        <p:nvPicPr>
          <p:cNvPr id="10" name="Picture 9">
            <a:extLst>
              <a:ext uri="{FF2B5EF4-FFF2-40B4-BE49-F238E27FC236}">
                <a16:creationId xmlns:a16="http://schemas.microsoft.com/office/drawing/2014/main" id="{91D431F4-9CDD-4411-A07F-5FB0C26DC3BF}"/>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3224080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5.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l">
              <a:buNone/>
              <a:defRPr sz="2800" b="1"/>
            </a:lvl1pPr>
          </a:lstStyle>
          <a:p>
            <a:pPr lvl="0"/>
            <a:r>
              <a:rPr lang="en-US"/>
              <a:t>Edit Master text styles</a:t>
            </a:r>
          </a:p>
          <a:p>
            <a:pPr lvl="1"/>
            <a:r>
              <a:rPr lang="en-US"/>
              <a:t>Second level</a:t>
            </a:r>
          </a:p>
          <a:p>
            <a:pPr lvl="2"/>
            <a:r>
              <a:rPr lang="en-US"/>
              <a:t>Third level</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pic>
        <p:nvPicPr>
          <p:cNvPr id="10" name="Picture 9">
            <a:extLst>
              <a:ext uri="{FF2B5EF4-FFF2-40B4-BE49-F238E27FC236}">
                <a16:creationId xmlns:a16="http://schemas.microsoft.com/office/drawing/2014/main" id="{7CF537A8-4861-4FAE-8E42-7684E4C0FE82}"/>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3284626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9/19/2018</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1389734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9/19/2018</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321878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2236724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1030736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82091698"/>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showMasterSp="0" preserve="1">
  <p:cSld name="1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424654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1.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lvl1pPr defTabSz="913505" fontAlgn="base">
              <a:spcBef>
                <a:spcPct val="0"/>
              </a:spcBef>
              <a:spcAft>
                <a:spcPct val="0"/>
              </a:spcAft>
              <a:defRPr smtClean="0">
                <a:solidFill>
                  <a:srgbClr val="00000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76910879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pic>
        <p:nvPicPr>
          <p:cNvPr id="7" name="Picture 6"/>
          <p:cNvPicPr>
            <a:picLocks noChangeAspect="1"/>
          </p:cNvPicPr>
          <p:nvPr/>
        </p:nvPicPr>
        <p:blipFill rotWithShape="1">
          <a:blip r:embed="rId2"/>
          <a:srcRect t="58527"/>
          <a:stretch/>
        </p:blipFill>
        <p:spPr>
          <a:xfrm>
            <a:off x="0" y="6311900"/>
            <a:ext cx="12192000" cy="65634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11900"/>
            <a:ext cx="12192000" cy="658368"/>
          </a:xfrm>
          <a:prstGeom prst="rect">
            <a:avLst/>
          </a:prstGeom>
        </p:spPr>
      </p:pic>
    </p:spTree>
    <p:extLst>
      <p:ext uri="{BB962C8B-B14F-4D97-AF65-F5344CB8AC3E}">
        <p14:creationId xmlns:p14="http://schemas.microsoft.com/office/powerpoint/2010/main" val="415247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98EE8E56-9065-483C-892A-D693B8FDFB13}"/>
              </a:ext>
            </a:extLst>
          </p:cNvPr>
          <p:cNvSpPr>
            <a:spLocks noGrp="1"/>
          </p:cNvSpPr>
          <p:nvPr>
            <p:ph idx="1"/>
          </p:nvPr>
        </p:nvSpPr>
        <p:spPr>
          <a:xfrm>
            <a:off x="838200" y="1825625"/>
            <a:ext cx="10515600" cy="4351338"/>
          </a:xfrm>
        </p:spPr>
        <p:txBody>
          <a:bodyPr/>
          <a:lstStyle>
            <a:lvl1pPr>
              <a:defRPr>
                <a:latin typeface="Segoe Pro" panose="020B0502040504020203" pitchFamily="34" charset="0"/>
              </a:defRPr>
            </a:lvl1pPr>
            <a:lvl2pPr>
              <a:defRPr>
                <a:latin typeface="Segoe Pro Light" panose="020B0302040504020203" pitchFamily="34" charset="0"/>
              </a:defRPr>
            </a:lvl2pPr>
            <a:lvl3pPr>
              <a:defRPr>
                <a:latin typeface="Segoe Pro Light" panose="020B0302040504020203" pitchFamily="34" charset="0"/>
              </a:defRPr>
            </a:lvl3pPr>
            <a:lvl4pPr>
              <a:defRPr>
                <a:latin typeface="Segoe Pro Light" panose="020B0302040504020203" pitchFamily="34" charset="0"/>
              </a:defRPr>
            </a:lvl4pPr>
            <a:lvl5pPr>
              <a:defRPr>
                <a:latin typeface="Segoe Pro Light" panose="020B03020405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a:extLst>
              <a:ext uri="{FF2B5EF4-FFF2-40B4-BE49-F238E27FC236}">
                <a16:creationId xmlns:a16="http://schemas.microsoft.com/office/drawing/2014/main" id="{81F7419D-649A-4B09-BB0E-4C76B70BB1A3}"/>
              </a:ext>
            </a:extLst>
          </p:cNvPr>
          <p:cNvSpPr>
            <a:spLocks noGrp="1"/>
          </p:cNvSpPr>
          <p:nvPr>
            <p:ph type="title"/>
          </p:nvPr>
        </p:nvSpPr>
        <p:spPr>
          <a:xfrm>
            <a:off x="838200" y="365125"/>
            <a:ext cx="10515600" cy="1325563"/>
          </a:xfrm>
        </p:spPr>
        <p:txBody>
          <a:bodyPr/>
          <a:lstStyle>
            <a:lvl1pPr>
              <a:defRPr>
                <a:latin typeface="Segoe Pro Display Light" panose="020B03020405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10212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344980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344980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6227B8B-8530-471C-837A-298CF163F19D}" type="datetimeFigureOut">
              <a:rPr lang="en-US" smtClean="0"/>
              <a:t>9/19/2018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pic>
        <p:nvPicPr>
          <p:cNvPr id="11" name="Picture 10">
            <a:extLst>
              <a:ext uri="{FF2B5EF4-FFF2-40B4-BE49-F238E27FC236}">
                <a16:creationId xmlns:a16="http://schemas.microsoft.com/office/drawing/2014/main" id="{B7ADB21F-E315-4182-B218-7886AF368F56}"/>
              </a:ext>
            </a:extLst>
          </p:cNvPr>
          <p:cNvPicPr>
            <a:picLocks noChangeAspect="1"/>
          </p:cNvPicPr>
          <p:nvPr/>
        </p:nvPicPr>
        <p:blipFill rotWithShape="1">
          <a:blip r:embed="rId2"/>
          <a:srcRect t="58527"/>
          <a:stretch/>
        </p:blipFill>
        <p:spPr>
          <a:xfrm>
            <a:off x="0" y="6339187"/>
            <a:ext cx="12192000" cy="656349"/>
          </a:xfrm>
          <a:prstGeom prst="rect">
            <a:avLst/>
          </a:prstGeom>
        </p:spPr>
      </p:pic>
    </p:spTree>
    <p:extLst>
      <p:ext uri="{BB962C8B-B14F-4D97-AF65-F5344CB8AC3E}">
        <p14:creationId xmlns:p14="http://schemas.microsoft.com/office/powerpoint/2010/main" val="396126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ctr">
              <a:buNone/>
              <a:defRPr sz="2800" b="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cxnSp>
        <p:nvCxnSpPr>
          <p:cNvPr id="11" name="Straight Connector 10"/>
          <p:cNvCxnSpPr/>
          <p:nvPr/>
        </p:nvCxnSpPr>
        <p:spPr>
          <a:xfrm flipV="1">
            <a:off x="3975100" y="3293202"/>
            <a:ext cx="4241800" cy="18472"/>
          </a:xfrm>
          <a:prstGeom prst="line">
            <a:avLst/>
          </a:prstGeom>
        </p:spPr>
        <p:style>
          <a:lnRef idx="1">
            <a:schemeClr val="dk1"/>
          </a:lnRef>
          <a:fillRef idx="0">
            <a:schemeClr val="dk1"/>
          </a:fillRef>
          <a:effectRef idx="0">
            <a:schemeClr val="dk1"/>
          </a:effectRef>
          <a:fontRef idx="minor">
            <a:schemeClr val="tx1"/>
          </a:fontRef>
        </p:style>
      </p:cxnSp>
      <p:pic>
        <p:nvPicPr>
          <p:cNvPr id="10" name="Picture 9">
            <a:extLst>
              <a:ext uri="{FF2B5EF4-FFF2-40B4-BE49-F238E27FC236}">
                <a16:creationId xmlns:a16="http://schemas.microsoft.com/office/drawing/2014/main" id="{91D431F4-9CDD-4411-A07F-5FB0C26DC3BF}"/>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1677778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6.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l">
              <a:buNone/>
              <a:defRPr sz="2800" b="1"/>
            </a:lvl1pPr>
          </a:lstStyle>
          <a:p>
            <a:pPr lvl="0"/>
            <a:r>
              <a:rPr lang="en-US"/>
              <a:t>Edit Master text styles</a:t>
            </a:r>
          </a:p>
          <a:p>
            <a:pPr lvl="1"/>
            <a:r>
              <a:rPr lang="en-US"/>
              <a:t>Second level</a:t>
            </a:r>
          </a:p>
          <a:p>
            <a:pPr lvl="2"/>
            <a:r>
              <a:rPr lang="en-US"/>
              <a:t>Third level</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pic>
        <p:nvPicPr>
          <p:cNvPr id="10" name="Picture 9">
            <a:extLst>
              <a:ext uri="{FF2B5EF4-FFF2-40B4-BE49-F238E27FC236}">
                <a16:creationId xmlns:a16="http://schemas.microsoft.com/office/drawing/2014/main" id="{7CF537A8-4861-4FAE-8E42-7684E4C0FE82}"/>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169300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9/19/2018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160235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9/19/2018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2020859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166605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8788131"/>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4C8473-95EA-48C2-917D-84A3AF9AB99B}" type="slidenum">
              <a:rPr lang="en-US" smtClean="0"/>
              <a:t>‹#›</a:t>
            </a:fld>
            <a:endParaRPr lang="en-US" dirty="0"/>
          </a:p>
        </p:txBody>
      </p:sp>
    </p:spTree>
    <p:extLst>
      <p:ext uri="{BB962C8B-B14F-4D97-AF65-F5344CB8AC3E}">
        <p14:creationId xmlns:p14="http://schemas.microsoft.com/office/powerpoint/2010/main" val="3804820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preserve="1">
  <p:cSld name="1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610376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52.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8838406"/>
      </p:ext>
    </p:extLst>
  </p:cSld>
  <p:clrMapOvr>
    <a:masterClrMapping/>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7_Title Only">
    <p:bg>
      <p:bgPr>
        <a:solidFill>
          <a:schemeClr val="accent4"/>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endParaRPr lang="en-US" dirty="0"/>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3553180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p:cSld name="YelloTop">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6E5B84D-2CD1-485B-A0A4-55B0FD5F47D7}"/>
              </a:ext>
            </a:extLst>
          </p:cNvPr>
          <p:cNvSpPr>
            <a:spLocks noGrp="1"/>
          </p:cNvSpPr>
          <p:nvPr>
            <p:ph type="ftr" sz="quarter" idx="12"/>
          </p:nvPr>
        </p:nvSpPr>
        <p:spPr>
          <a:xfrm>
            <a:off x="3684916" y="6608574"/>
            <a:ext cx="4114800" cy="365125"/>
          </a:xfrm>
        </p:spPr>
        <p:txBody>
          <a:bodyPr/>
          <a:lstStyle/>
          <a:p>
            <a:endParaRPr lang="en-US" dirty="0"/>
          </a:p>
        </p:txBody>
      </p:sp>
      <p:sp>
        <p:nvSpPr>
          <p:cNvPr id="4" name="Rectangle 3">
            <a:extLst>
              <a:ext uri="{FF2B5EF4-FFF2-40B4-BE49-F238E27FC236}">
                <a16:creationId xmlns:a16="http://schemas.microsoft.com/office/drawing/2014/main" id="{B105ECDD-6DF3-4298-A5E1-1DA8C7810A7A}"/>
              </a:ext>
            </a:extLst>
          </p:cNvPr>
          <p:cNvSpPr/>
          <p:nvPr/>
        </p:nvSpPr>
        <p:spPr>
          <a:xfrm>
            <a:off x="1729" y="0"/>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prstClr val="white"/>
              </a:solidFill>
              <a:latin typeface="Segoe UI" panose="020B0502040204020203" pitchFamily="34" charset="0"/>
              <a:cs typeface="Segoe UI" panose="020B0502040204020203" pitchFamily="34" charset="0"/>
            </a:endParaRPr>
          </a:p>
        </p:txBody>
      </p:sp>
      <p:sp>
        <p:nvSpPr>
          <p:cNvPr id="8" name="Title 7">
            <a:extLst>
              <a:ext uri="{FF2B5EF4-FFF2-40B4-BE49-F238E27FC236}">
                <a16:creationId xmlns:a16="http://schemas.microsoft.com/office/drawing/2014/main" id="{1DA1C713-C847-4F95-88C5-790B16E13B6D}"/>
              </a:ext>
            </a:extLst>
          </p:cNvPr>
          <p:cNvSpPr>
            <a:spLocks noGrp="1"/>
          </p:cNvSpPr>
          <p:nvPr>
            <p:ph type="title"/>
          </p:nvPr>
        </p:nvSpPr>
        <p:spPr>
          <a:xfrm>
            <a:off x="26189" y="66863"/>
            <a:ext cx="10259653" cy="561305"/>
          </a:xfrm>
        </p:spPr>
        <p:txBody>
          <a:bodyPr>
            <a:normAutofit/>
          </a:bodyPr>
          <a:lstStyle>
            <a:lvl1pPr>
              <a:defRPr sz="4000"/>
            </a:lvl1pPr>
          </a:lstStyle>
          <a:p>
            <a:r>
              <a:rPr lang="en-US"/>
              <a:t>Click to edit Master title style</a:t>
            </a:r>
            <a:endParaRPr lang="en-US" dirty="0"/>
          </a:p>
        </p:txBody>
      </p:sp>
      <p:pic>
        <p:nvPicPr>
          <p:cNvPr id="12" name="Picture 11">
            <a:extLst>
              <a:ext uri="{FF2B5EF4-FFF2-40B4-BE49-F238E27FC236}">
                <a16:creationId xmlns:a16="http://schemas.microsoft.com/office/drawing/2014/main" id="{558F2B44-7E11-4921-A2C5-A96B266E120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91925" y="54282"/>
            <a:ext cx="573886" cy="573886"/>
          </a:xfrm>
          <a:prstGeom prst="rect">
            <a:avLst/>
          </a:prstGeom>
        </p:spPr>
      </p:pic>
      <p:sp>
        <p:nvSpPr>
          <p:cNvPr id="14" name="Text Placeholder 13">
            <a:extLst>
              <a:ext uri="{FF2B5EF4-FFF2-40B4-BE49-F238E27FC236}">
                <a16:creationId xmlns:a16="http://schemas.microsoft.com/office/drawing/2014/main" id="{D587DD01-0CDD-4355-AB7D-1405BC9E9AFA}"/>
              </a:ext>
            </a:extLst>
          </p:cNvPr>
          <p:cNvSpPr>
            <a:spLocks noGrp="1"/>
          </p:cNvSpPr>
          <p:nvPr>
            <p:ph type="body" sz="quarter" idx="13"/>
          </p:nvPr>
        </p:nvSpPr>
        <p:spPr>
          <a:xfrm>
            <a:off x="104775" y="1028700"/>
            <a:ext cx="10180638" cy="4305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a:extLst>
              <a:ext uri="{FF2B5EF4-FFF2-40B4-BE49-F238E27FC236}">
                <a16:creationId xmlns:a16="http://schemas.microsoft.com/office/drawing/2014/main" id="{C21E76D4-CA3E-44B8-BA44-959B009AF5AF}"/>
              </a:ext>
            </a:extLst>
          </p:cNvPr>
          <p:cNvPicPr>
            <a:picLocks noChangeAspect="1"/>
          </p:cNvPicPr>
          <p:nvPr userDrawn="1"/>
        </p:nvPicPr>
        <p:blipFill rotWithShape="1">
          <a:blip r:embed="rId3"/>
          <a:srcRect t="58527"/>
          <a:stretch/>
        </p:blipFill>
        <p:spPr>
          <a:xfrm>
            <a:off x="26189" y="6317350"/>
            <a:ext cx="12192000" cy="656349"/>
          </a:xfrm>
          <a:prstGeom prst="rect">
            <a:avLst/>
          </a:prstGeom>
        </p:spPr>
      </p:pic>
    </p:spTree>
    <p:extLst>
      <p:ext uri="{BB962C8B-B14F-4D97-AF65-F5344CB8AC3E}">
        <p14:creationId xmlns:p14="http://schemas.microsoft.com/office/powerpoint/2010/main" val="1388184519"/>
      </p:ext>
    </p:extLst>
  </p:cSld>
  <p:clrMapOvr>
    <a:overrideClrMapping bg1="lt1" tx1="dk1" bg2="lt2" tx2="dk2" accent1="accent1" accent2="accent2" accent3="accent3" accent4="accent4" accent5="accent5" accent6="accent6" hlink="hlink" folHlink="folHlink"/>
  </p:clrMapOvr>
  <p:transition spd="med">
    <p:fade/>
  </p:transition>
  <p:hf sldNum="0" hdr="0" ftr="0" dt="0"/>
</p:sldLayout>
</file>

<file path=ppt/slideLayouts/slideLayout15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pic>
        <p:nvPicPr>
          <p:cNvPr id="7" name="Picture 6"/>
          <p:cNvPicPr>
            <a:picLocks noChangeAspect="1"/>
          </p:cNvPicPr>
          <p:nvPr/>
        </p:nvPicPr>
        <p:blipFill rotWithShape="1">
          <a:blip r:embed="rId2"/>
          <a:srcRect t="58527"/>
          <a:stretch/>
        </p:blipFill>
        <p:spPr>
          <a:xfrm>
            <a:off x="0" y="6311900"/>
            <a:ext cx="12192000" cy="65634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11900"/>
            <a:ext cx="12192000" cy="658368"/>
          </a:xfrm>
          <a:prstGeom prst="rect">
            <a:avLst/>
          </a:prstGeom>
        </p:spPr>
      </p:pic>
    </p:spTree>
    <p:extLst>
      <p:ext uri="{BB962C8B-B14F-4D97-AF65-F5344CB8AC3E}">
        <p14:creationId xmlns:p14="http://schemas.microsoft.com/office/powerpoint/2010/main" val="2157272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98EE8E56-9065-483C-892A-D693B8FDFB13}"/>
              </a:ext>
            </a:extLst>
          </p:cNvPr>
          <p:cNvSpPr>
            <a:spLocks noGrp="1"/>
          </p:cNvSpPr>
          <p:nvPr>
            <p:ph idx="1"/>
          </p:nvPr>
        </p:nvSpPr>
        <p:spPr>
          <a:xfrm>
            <a:off x="838200" y="1825625"/>
            <a:ext cx="10515600" cy="4351338"/>
          </a:xfrm>
        </p:spPr>
        <p:txBody>
          <a:bodyPr/>
          <a:lstStyle>
            <a:lvl1pPr>
              <a:defRPr>
                <a:latin typeface="Segoe Pro" panose="020B0502040504020203" pitchFamily="34" charset="0"/>
              </a:defRPr>
            </a:lvl1pPr>
            <a:lvl2pPr>
              <a:defRPr>
                <a:latin typeface="Segoe Pro Light" panose="020B0302040504020203" pitchFamily="34" charset="0"/>
              </a:defRPr>
            </a:lvl2pPr>
            <a:lvl3pPr>
              <a:defRPr>
                <a:latin typeface="Segoe Pro Light" panose="020B0302040504020203" pitchFamily="34" charset="0"/>
              </a:defRPr>
            </a:lvl3pPr>
            <a:lvl4pPr>
              <a:defRPr>
                <a:latin typeface="Segoe Pro Light" panose="020B0302040504020203" pitchFamily="34" charset="0"/>
              </a:defRPr>
            </a:lvl4pPr>
            <a:lvl5pPr>
              <a:defRPr>
                <a:latin typeface="Segoe Pro Light" panose="020B03020405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itle 1">
            <a:extLst>
              <a:ext uri="{FF2B5EF4-FFF2-40B4-BE49-F238E27FC236}">
                <a16:creationId xmlns:a16="http://schemas.microsoft.com/office/drawing/2014/main" id="{81F7419D-649A-4B09-BB0E-4C76B70BB1A3}"/>
              </a:ext>
            </a:extLst>
          </p:cNvPr>
          <p:cNvSpPr>
            <a:spLocks noGrp="1"/>
          </p:cNvSpPr>
          <p:nvPr>
            <p:ph type="title"/>
          </p:nvPr>
        </p:nvSpPr>
        <p:spPr>
          <a:xfrm>
            <a:off x="838200" y="365125"/>
            <a:ext cx="10515600" cy="1325563"/>
          </a:xfrm>
        </p:spPr>
        <p:txBody>
          <a:bodyPr/>
          <a:lstStyle>
            <a:lvl1pPr>
              <a:defRPr>
                <a:latin typeface="Segoe Pro Display Light" panose="020B0302040504020203" pitchFamily="34" charset="0"/>
              </a:defRPr>
            </a:lvl1pPr>
          </a:lstStyle>
          <a:p>
            <a:r>
              <a:rPr lang="en-US" dirty="0"/>
              <a:t>Click to edit Master title style</a:t>
            </a:r>
          </a:p>
        </p:txBody>
      </p:sp>
    </p:spTree>
    <p:extLst>
      <p:ext uri="{BB962C8B-B14F-4D97-AF65-F5344CB8AC3E}">
        <p14:creationId xmlns:p14="http://schemas.microsoft.com/office/powerpoint/2010/main" val="3864719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344980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344980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56227B8B-8530-471C-837A-298CF163F19D}" type="datetimeFigureOut">
              <a:rPr lang="en-US" smtClean="0"/>
              <a:t>9/19/2018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pic>
        <p:nvPicPr>
          <p:cNvPr id="11" name="Picture 10">
            <a:extLst>
              <a:ext uri="{FF2B5EF4-FFF2-40B4-BE49-F238E27FC236}">
                <a16:creationId xmlns:a16="http://schemas.microsoft.com/office/drawing/2014/main" id="{B7ADB21F-E315-4182-B218-7886AF368F56}"/>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1856109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8.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ctr">
              <a:buNone/>
              <a:defRPr sz="2800" b="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cxnSp>
        <p:nvCxnSpPr>
          <p:cNvPr id="11" name="Straight Connector 10"/>
          <p:cNvCxnSpPr/>
          <p:nvPr/>
        </p:nvCxnSpPr>
        <p:spPr>
          <a:xfrm flipV="1">
            <a:off x="3975100" y="3293202"/>
            <a:ext cx="4241800" cy="18472"/>
          </a:xfrm>
          <a:prstGeom prst="line">
            <a:avLst/>
          </a:prstGeom>
        </p:spPr>
        <p:style>
          <a:lnRef idx="1">
            <a:schemeClr val="dk1"/>
          </a:lnRef>
          <a:fillRef idx="0">
            <a:schemeClr val="dk1"/>
          </a:fillRef>
          <a:effectRef idx="0">
            <a:schemeClr val="dk1"/>
          </a:effectRef>
          <a:fontRef idx="minor">
            <a:schemeClr val="tx1"/>
          </a:fontRef>
        </p:style>
      </p:cxnSp>
      <p:pic>
        <p:nvPicPr>
          <p:cNvPr id="10" name="Picture 9">
            <a:extLst>
              <a:ext uri="{FF2B5EF4-FFF2-40B4-BE49-F238E27FC236}">
                <a16:creationId xmlns:a16="http://schemas.microsoft.com/office/drawing/2014/main" id="{91D431F4-9CDD-4411-A07F-5FB0C26DC3BF}"/>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1343238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9.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49269"/>
            <a:ext cx="12192000" cy="891019"/>
          </a:xfrm>
          <a:solidFill>
            <a:schemeClr val="bg1">
              <a:lumMod val="85000"/>
            </a:schemeClr>
          </a:solidFill>
        </p:spPr>
        <p:txBody>
          <a:bodyPr/>
          <a:lstStyle>
            <a:lvl1pPr algn="ctr">
              <a:defRPr b="1">
                <a:solidFill>
                  <a:schemeClr val="bg1"/>
                </a:solidFill>
              </a:defRPr>
            </a:lvl1pPr>
          </a:lstStyle>
          <a:p>
            <a:r>
              <a:rPr lang="en-US"/>
              <a:t>Click to edit Master title style</a:t>
            </a:r>
          </a:p>
        </p:txBody>
      </p:sp>
      <p:sp>
        <p:nvSpPr>
          <p:cNvPr id="3" name="Content Placeholder 2"/>
          <p:cNvSpPr>
            <a:spLocks noGrp="1"/>
          </p:cNvSpPr>
          <p:nvPr>
            <p:ph idx="1"/>
          </p:nvPr>
        </p:nvSpPr>
        <p:spPr>
          <a:xfrm>
            <a:off x="838200" y="1825625"/>
            <a:ext cx="10515600" cy="3560051"/>
          </a:xfrm>
        </p:spPr>
        <p:txBody>
          <a:bodyPr/>
          <a:lstStyle>
            <a:lvl1pPr marL="0" indent="0" algn="l">
              <a:buNone/>
              <a:defRPr sz="2800" b="1"/>
            </a:lvl1pPr>
          </a:lstStyle>
          <a:p>
            <a:pPr lvl="0"/>
            <a:r>
              <a:rPr lang="en-US"/>
              <a:t>Edit Master text styles</a:t>
            </a:r>
          </a:p>
          <a:p>
            <a:pPr lvl="1"/>
            <a:r>
              <a:rPr lang="en-US"/>
              <a:t>Second level</a:t>
            </a:r>
          </a:p>
          <a:p>
            <a:pPr lvl="2"/>
            <a:r>
              <a:rPr lang="en-US"/>
              <a:t>Third level</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pic>
        <p:nvPicPr>
          <p:cNvPr id="10" name="Picture 9">
            <a:extLst>
              <a:ext uri="{FF2B5EF4-FFF2-40B4-BE49-F238E27FC236}">
                <a16:creationId xmlns:a16="http://schemas.microsoft.com/office/drawing/2014/main" id="{7CF537A8-4861-4FAE-8E42-7684E4C0FE82}"/>
              </a:ext>
            </a:extLst>
          </p:cNvPr>
          <p:cNvPicPr>
            <a:picLocks noChangeAspect="1"/>
          </p:cNvPicPr>
          <p:nvPr/>
        </p:nvPicPr>
        <p:blipFill rotWithShape="1">
          <a:blip r:embed="rId2"/>
          <a:srcRect t="58527"/>
          <a:stretch/>
        </p:blipFill>
        <p:spPr>
          <a:xfrm>
            <a:off x="0" y="6311900"/>
            <a:ext cx="12192000" cy="656349"/>
          </a:xfrm>
          <a:prstGeom prst="rect">
            <a:avLst/>
          </a:prstGeom>
        </p:spPr>
      </p:pic>
    </p:spTree>
    <p:extLst>
      <p:ext uri="{BB962C8B-B14F-4D97-AF65-F5344CB8AC3E}">
        <p14:creationId xmlns:p14="http://schemas.microsoft.com/office/powerpoint/2010/main" val="3503636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66025534"/>
      </p:ext>
    </p:extLst>
  </p:cSld>
  <p:clrMapOvr>
    <a:masterClrMapping/>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9/19/2018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1045594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6227B8B-8530-471C-837A-298CF163F19D}" type="datetimeFigureOut">
              <a:rPr lang="en-US" smtClean="0"/>
              <a:t>9/19/2018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2672176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425322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6227B8B-8530-471C-837A-298CF163F19D}" type="datetimeFigureOut">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BD6D8A-3BAA-40AC-9301-E85BBD1BD5FA}" type="slidenum">
              <a:rPr lang="en-US" smtClean="0"/>
              <a:t>‹#›</a:t>
            </a:fld>
            <a:endParaRPr lang="en-US"/>
          </a:p>
        </p:txBody>
      </p:sp>
    </p:spTree>
    <p:extLst>
      <p:ext uri="{BB962C8B-B14F-4D97-AF65-F5344CB8AC3E}">
        <p14:creationId xmlns:p14="http://schemas.microsoft.com/office/powerpoint/2010/main" val="1069576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showMasterSp="0" preserve="1">
  <p:cSld name="1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292549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5.xml><?xml version="1.0" encoding="utf-8"?>
<p:sldLayout xmlns:a="http://schemas.openxmlformats.org/drawingml/2006/main" xmlns:r="http://schemas.openxmlformats.org/officeDocument/2006/relationships" xmlns:p="http://schemas.openxmlformats.org/presentationml/2006/main" userDrawn="1">
  <p:cSld name="YelloTop">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6E5B84D-2CD1-485B-A0A4-55B0FD5F47D7}"/>
              </a:ext>
            </a:extLst>
          </p:cNvPr>
          <p:cNvSpPr>
            <a:spLocks noGrp="1"/>
          </p:cNvSpPr>
          <p:nvPr>
            <p:ph type="ftr" sz="quarter" idx="12"/>
          </p:nvPr>
        </p:nvSpPr>
        <p:spPr/>
        <p:txBody>
          <a:bodyPr/>
          <a:lstStyle/>
          <a:p>
            <a:r>
              <a:rPr lang="en-US" dirty="0"/>
              <a:t>© 2017 Microsoft. All rights reserved.</a:t>
            </a:r>
          </a:p>
        </p:txBody>
      </p:sp>
      <p:sp>
        <p:nvSpPr>
          <p:cNvPr id="4" name="Rectangle 3">
            <a:extLst>
              <a:ext uri="{FF2B5EF4-FFF2-40B4-BE49-F238E27FC236}">
                <a16:creationId xmlns:a16="http://schemas.microsoft.com/office/drawing/2014/main" id="{B105ECDD-6DF3-4298-A5E1-1DA8C7810A7A}"/>
              </a:ext>
            </a:extLst>
          </p:cNvPr>
          <p:cNvSpPr/>
          <p:nvPr userDrawn="1"/>
        </p:nvSpPr>
        <p:spPr>
          <a:xfrm>
            <a:off x="1729" y="0"/>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prstClr val="white"/>
              </a:solidFill>
              <a:latin typeface="Segoe UI" panose="020B0502040204020203" pitchFamily="34" charset="0"/>
              <a:cs typeface="Segoe UI" panose="020B0502040204020203" pitchFamily="34" charset="0"/>
            </a:endParaRPr>
          </a:p>
        </p:txBody>
      </p:sp>
      <p:sp>
        <p:nvSpPr>
          <p:cNvPr id="8" name="Title 7">
            <a:extLst>
              <a:ext uri="{FF2B5EF4-FFF2-40B4-BE49-F238E27FC236}">
                <a16:creationId xmlns:a16="http://schemas.microsoft.com/office/drawing/2014/main" id="{1DA1C713-C847-4F95-88C5-790B16E13B6D}"/>
              </a:ext>
            </a:extLst>
          </p:cNvPr>
          <p:cNvSpPr>
            <a:spLocks noGrp="1"/>
          </p:cNvSpPr>
          <p:nvPr>
            <p:ph type="title"/>
          </p:nvPr>
        </p:nvSpPr>
        <p:spPr>
          <a:xfrm>
            <a:off x="26189" y="66863"/>
            <a:ext cx="10259653" cy="561305"/>
          </a:xfrm>
        </p:spPr>
        <p:txBody>
          <a:bodyPr>
            <a:normAutofit/>
          </a:bodyPr>
          <a:lstStyle>
            <a:lvl1pPr>
              <a:defRPr sz="4000"/>
            </a:lvl1pPr>
          </a:lstStyle>
          <a:p>
            <a:r>
              <a:rPr lang="en-US" dirty="0"/>
              <a:t>Click to edit Master title style</a:t>
            </a:r>
          </a:p>
        </p:txBody>
      </p:sp>
      <p:pic>
        <p:nvPicPr>
          <p:cNvPr id="12" name="Picture 11">
            <a:extLst>
              <a:ext uri="{FF2B5EF4-FFF2-40B4-BE49-F238E27FC236}">
                <a16:creationId xmlns:a16="http://schemas.microsoft.com/office/drawing/2014/main" id="{558F2B44-7E11-4921-A2C5-A96B266E120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91925" y="54282"/>
            <a:ext cx="573886" cy="573886"/>
          </a:xfrm>
          <a:prstGeom prst="rect">
            <a:avLst/>
          </a:prstGeom>
        </p:spPr>
      </p:pic>
      <p:sp>
        <p:nvSpPr>
          <p:cNvPr id="14" name="Text Placeholder 13">
            <a:extLst>
              <a:ext uri="{FF2B5EF4-FFF2-40B4-BE49-F238E27FC236}">
                <a16:creationId xmlns:a16="http://schemas.microsoft.com/office/drawing/2014/main" id="{D587DD01-0CDD-4355-AB7D-1405BC9E9AFA}"/>
              </a:ext>
            </a:extLst>
          </p:cNvPr>
          <p:cNvSpPr>
            <a:spLocks noGrp="1"/>
          </p:cNvSpPr>
          <p:nvPr>
            <p:ph type="body" sz="quarter" idx="13"/>
          </p:nvPr>
        </p:nvSpPr>
        <p:spPr>
          <a:xfrm>
            <a:off x="104775" y="1028700"/>
            <a:ext cx="10180638" cy="43053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a:extLst>
              <a:ext uri="{FF2B5EF4-FFF2-40B4-BE49-F238E27FC236}">
                <a16:creationId xmlns:a16="http://schemas.microsoft.com/office/drawing/2014/main" id="{7A8F4CBD-CB15-40DF-93B5-99EC893F40B8}"/>
              </a:ext>
            </a:extLst>
          </p:cNvPr>
          <p:cNvPicPr>
            <a:picLocks noChangeAspect="1"/>
          </p:cNvPicPr>
          <p:nvPr userDrawn="1"/>
        </p:nvPicPr>
        <p:blipFill rotWithShape="1">
          <a:blip r:embed="rId3"/>
          <a:srcRect t="58527"/>
          <a:stretch/>
        </p:blipFill>
        <p:spPr>
          <a:xfrm>
            <a:off x="26189" y="6287339"/>
            <a:ext cx="12192000" cy="656349"/>
          </a:xfrm>
          <a:prstGeom prst="rect">
            <a:avLst/>
          </a:prstGeom>
        </p:spPr>
      </p:pic>
    </p:spTree>
    <p:extLst>
      <p:ext uri="{BB962C8B-B14F-4D97-AF65-F5344CB8AC3E}">
        <p14:creationId xmlns:p14="http://schemas.microsoft.com/office/powerpoint/2010/main" val="1419629437"/>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showMasterSp="0" userDrawn="1">
  <p:cSld name="6_Title Only">
    <p:bg>
      <p:bgPr>
        <a:solidFill>
          <a:srgbClr val="FFBC0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dirty="0"/>
              <a:t>Click to edit Master title style</a:t>
            </a:r>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Segoe Pro Display" panose="020B0502040504020203" pitchFamily="34" charset="0"/>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2234400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681294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17498493"/>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66173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p:nvPicPr>
        <p:blipFill rotWithShape="1">
          <a:blip r:embed="rId2">
            <a:alphaModFix/>
            <a:extLst>
              <a:ext uri="{28A0092B-C50C-407E-A947-70E740481C1C}">
                <a14:useLocalDpi xmlns:a14="http://schemas.microsoft.com/office/drawing/2010/main" val="0"/>
              </a:ext>
            </a:extLst>
          </a:blip>
          <a:srcRect/>
          <a:stretch/>
        </p:blipFill>
        <p:spPr>
          <a:xfrm>
            <a:off x="1" y="0"/>
            <a:ext cx="12221569" cy="6858000"/>
          </a:xfrm>
          <a:prstGeom prst="rect">
            <a:avLst/>
          </a:prstGeom>
        </p:spPr>
      </p:pic>
    </p:spTree>
    <p:extLst>
      <p:ext uri="{BB962C8B-B14F-4D97-AF65-F5344CB8AC3E}">
        <p14:creationId xmlns:p14="http://schemas.microsoft.com/office/powerpoint/2010/main" val="1356692508"/>
      </p:ext>
    </p:extLst>
  </p:cSld>
  <p:clrMapOvr>
    <a:masterClrMapping/>
  </p:clrMapOvr>
  <p:transition spd="med">
    <p:wipe dir="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1110234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9046945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lang="en-US" sz="7056"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330520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9316095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360705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763903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504721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46444129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30017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39392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cSld name="52pt Title">
    <p:bg>
      <p:bgPr>
        <a:solidFill>
          <a:schemeClr val="bg1"/>
        </a:solidFill>
        <a:effectLst/>
      </p:bgPr>
    </p:bg>
    <p:spTree>
      <p:nvGrpSpPr>
        <p:cNvPr id="1" name=""/>
        <p:cNvGrpSpPr/>
        <p:nvPr/>
      </p:nvGrpSpPr>
      <p:grpSpPr>
        <a:xfrm>
          <a:off x="0" y="0"/>
          <a:ext cx="0" cy="0"/>
          <a:chOff x="0" y="0"/>
          <a:chExt cx="0" cy="0"/>
        </a:xfrm>
      </p:grpSpPr>
      <p:sp>
        <p:nvSpPr>
          <p:cNvPr id="5" name="Title 2"/>
          <p:cNvSpPr>
            <a:spLocks noGrp="1"/>
          </p:cNvSpPr>
          <p:nvPr>
            <p:ph type="title"/>
          </p:nvPr>
        </p:nvSpPr>
        <p:spPr>
          <a:xfrm>
            <a:off x="268927" y="286381"/>
            <a:ext cx="11653523" cy="927940"/>
          </a:xfrm>
          <a:prstGeom prst="rect">
            <a:avLst/>
          </a:prstGeom>
        </p:spPr>
        <p:txBody>
          <a:bodyPr/>
          <a:lstStyle>
            <a:lvl1pPr algn="l">
              <a:defRPr sz="5098">
                <a:solidFill>
                  <a:schemeClr val="tx2"/>
                </a:solidFill>
              </a:defRPr>
            </a:lvl1p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lvl1pPr defTabSz="913505" fontAlgn="base">
              <a:spcBef>
                <a:spcPct val="0"/>
              </a:spcBef>
              <a:spcAft>
                <a:spcPct val="0"/>
              </a:spcAft>
              <a:defRPr>
                <a:solidFill>
                  <a:srgbClr val="00205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2982469071"/>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69479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14952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8587429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450204" y="3083652"/>
            <a:ext cx="3227129" cy="692057"/>
          </a:xfrm>
          <a:prstGeom prst="rect">
            <a:avLst/>
          </a:prstGeom>
        </p:spPr>
      </p:pic>
      <p:pic>
        <p:nvPicPr>
          <p:cNvPr id="4" name="Picture 3"/>
          <p:cNvPicPr>
            <a:picLocks noChangeAspect="1"/>
          </p:cNvPicPr>
          <p:nvPr userDrawn="1"/>
        </p:nvPicPr>
        <p:blipFill>
          <a:blip r:embed="rId2"/>
          <a:stretch>
            <a:fillRect/>
          </a:stretch>
        </p:blipFill>
        <p:spPr>
          <a:xfrm>
            <a:off x="450204" y="3083652"/>
            <a:ext cx="3227129" cy="692057"/>
          </a:xfrm>
          <a:prstGeom prst="rect">
            <a:avLst/>
          </a:prstGeom>
        </p:spPr>
      </p:pic>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dirty="0">
                <a:gradFill>
                  <a:gsLst>
                    <a:gs pos="0">
                      <a:srgbClr val="505050"/>
                    </a:gs>
                    <a:gs pos="100000">
                      <a:srgbClr val="505050"/>
                    </a:gs>
                  </a:gsLst>
                  <a:lin ang="5400000" scaled="0"/>
                </a:gradFill>
                <a:cs typeface="Segoe UI" pitchFamily="34" charset="0"/>
              </a:rPr>
              <a:t>© 2014 Microsoft Corporation. All rights reserved. </a:t>
            </a:r>
          </a:p>
        </p:txBody>
      </p:sp>
    </p:spTree>
    <p:extLst>
      <p:ext uri="{BB962C8B-B14F-4D97-AF65-F5344CB8AC3E}">
        <p14:creationId xmlns:p14="http://schemas.microsoft.com/office/powerpoint/2010/main" val="1422881453"/>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089234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Data Insights Titl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031023"/>
            <a:ext cx="10258286" cy="1686801"/>
          </a:xfrm>
          <a:prstGeom prst="rect">
            <a:avLst/>
          </a:prstGeom>
        </p:spPr>
        <p:txBody>
          <a:bodyPr lIns="146304" tIns="91440" rIns="146304" bIns="91440"/>
          <a:lstStyle>
            <a:lvl1pPr algn="l">
              <a:defRPr sz="5880">
                <a:gradFill>
                  <a:gsLst>
                    <a:gs pos="0">
                      <a:srgbClr val="FFFFFF"/>
                    </a:gs>
                    <a:gs pos="100000">
                      <a:srgbClr val="FFFFFF"/>
                    </a:gs>
                  </a:gsLst>
                  <a:lin ang="5400000" scaled="0"/>
                </a:gradFill>
              </a:defRPr>
            </a:lvl1pPr>
          </a:lstStyle>
          <a:p>
            <a:r>
              <a:rPr lang="en-US" dirty="0"/>
              <a:t>Data insights headline</a:t>
            </a:r>
          </a:p>
        </p:txBody>
      </p:sp>
    </p:spTree>
    <p:extLst>
      <p:ext uri="{BB962C8B-B14F-4D97-AF65-F5344CB8AC3E}">
        <p14:creationId xmlns:p14="http://schemas.microsoft.com/office/powerpoint/2010/main" val="256311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sz="5096">
                <a:solidFill>
                  <a:schemeClr val="tx2"/>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437094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6_Title Only">
    <p:bg>
      <p:bgPr>
        <a:solidFill>
          <a:schemeClr val="accent4"/>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endParaRPr lang="en-US" dirty="0"/>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2009708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70pt Title w/photo">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3066877"/>
            <a:ext cx="12192000" cy="724246"/>
          </a:xfrm>
          <a:prstGeom prst="rect">
            <a:avLst/>
          </a:prstGeom>
        </p:spPr>
        <p:txBody>
          <a:bodyPr anchor="ctr"/>
          <a:lstStyle>
            <a:lvl1pPr marL="0" indent="0">
              <a:buNone/>
              <a:defRPr baseline="0"/>
            </a:lvl1pPr>
          </a:lstStyle>
          <a:p>
            <a:r>
              <a:rPr lang="en-US" dirty="0"/>
              <a:t>click icon to insert photo</a:t>
            </a:r>
          </a:p>
        </p:txBody>
      </p:sp>
      <p:sp>
        <p:nvSpPr>
          <p:cNvPr id="7" name="Text Placeholder 4"/>
          <p:cNvSpPr>
            <a:spLocks noGrp="1"/>
          </p:cNvSpPr>
          <p:nvPr>
            <p:ph type="body" sz="quarter" idx="12"/>
          </p:nvPr>
        </p:nvSpPr>
        <p:spPr>
          <a:xfrm>
            <a:off x="269240" y="291075"/>
            <a:ext cx="10757100" cy="1108425"/>
          </a:xfrm>
          <a:prstGeom prst="rect">
            <a:avLst/>
          </a:prstGeom>
        </p:spPr>
        <p:txBody>
          <a:bodyPr lIns="146304" tIns="91440" rIns="146304" bIns="91440">
            <a:noAutofit/>
          </a:bodyPr>
          <a:lstStyle>
            <a:lvl1pPr marL="0" indent="0">
              <a:lnSpc>
                <a:spcPct val="90000"/>
              </a:lnSpc>
              <a:spcBef>
                <a:spcPts val="1173"/>
              </a:spcBef>
              <a:spcAft>
                <a:spcPts val="2355"/>
              </a:spcAft>
              <a:buFontTx/>
              <a:buNone/>
              <a:defRPr lang="en-US" sz="6863" b="0" i="0" kern="1200" spc="0" baseline="0" dirty="0" smtClean="0">
                <a:solidFill>
                  <a:schemeClr val="bg1"/>
                </a:solidFill>
                <a:latin typeface="+mj-lt"/>
                <a:ea typeface="+mn-ea"/>
                <a:cs typeface="+mn-cs"/>
              </a:defRPr>
            </a:lvl1pPr>
          </a:lstStyle>
          <a:p>
            <a:pPr marL="0" marR="0" lvl="0" indent="0" algn="l" defTabSz="914172" rtl="0" eaLnBrk="1" fontAlgn="auto" latinLnBrk="0" hangingPunct="1">
              <a:lnSpc>
                <a:spcPct val="90000"/>
              </a:lnSpc>
              <a:spcBef>
                <a:spcPts val="1173"/>
              </a:spcBef>
              <a:spcAft>
                <a:spcPts val="2355"/>
              </a:spcAft>
              <a:buClrTx/>
              <a:buSzPct val="90000"/>
              <a:buFontTx/>
              <a:buNone/>
              <a:tabLst/>
            </a:pPr>
            <a:r>
              <a:rPr lang="en-US"/>
              <a:t>Click to edit Master text styles</a:t>
            </a:r>
          </a:p>
        </p:txBody>
      </p:sp>
    </p:spTree>
    <p:extLst>
      <p:ext uri="{BB962C8B-B14F-4D97-AF65-F5344CB8AC3E}">
        <p14:creationId xmlns:p14="http://schemas.microsoft.com/office/powerpoint/2010/main" val="112100166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59857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52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69240" y="1117577"/>
            <a:ext cx="10816237" cy="563458"/>
          </a:xfrm>
          <a:prstGeom prst="rect">
            <a:avLst/>
          </a:prstGeom>
        </p:spPr>
        <p:txBody>
          <a:bodyPr lIns="192024"/>
          <a:lstStyle>
            <a:lvl1pPr marL="0" indent="0">
              <a:buNone/>
              <a:defRPr lang="en-US" sz="2745" kern="1200" smtClean="0">
                <a:solidFill>
                  <a:schemeClr val="tx2"/>
                </a:solidFill>
                <a:latin typeface="+mj-lt"/>
                <a:ea typeface="+mn-ea"/>
                <a:cs typeface="+mn-cs"/>
              </a:defRPr>
            </a:lvl1pPr>
            <a:lvl2pPr marL="0" indent="0">
              <a:buNone/>
              <a:defRPr lang="en-US" sz="3108" kern="1200" smtClean="0">
                <a:solidFill>
                  <a:schemeClr val="bg1"/>
                </a:solidFill>
                <a:latin typeface="+mj-lt"/>
                <a:ea typeface="+mn-ea"/>
                <a:cs typeface="+mn-cs"/>
              </a:defRPr>
            </a:lvl2pPr>
            <a:lvl3pPr marL="0" indent="0">
              <a:buNone/>
              <a:defRPr lang="en-US" sz="3108" kern="1200" smtClean="0">
                <a:solidFill>
                  <a:schemeClr val="bg1"/>
                </a:solidFill>
                <a:latin typeface="+mj-lt"/>
                <a:ea typeface="+mn-ea"/>
                <a:cs typeface="+mn-cs"/>
              </a:defRPr>
            </a:lvl3pPr>
            <a:lvl4pPr marL="0" indent="0">
              <a:buNone/>
              <a:defRPr lang="en-US" sz="3108" kern="1200" smtClean="0">
                <a:solidFill>
                  <a:schemeClr val="bg1"/>
                </a:solidFill>
                <a:latin typeface="+mj-lt"/>
                <a:ea typeface="+mn-ea"/>
                <a:cs typeface="+mn-cs"/>
              </a:defRPr>
            </a:lvl4pPr>
            <a:lvl5pPr marL="0" indent="0">
              <a:buNone/>
              <a:defRPr lang="en-US" sz="3108" kern="1200">
                <a:solidFill>
                  <a:schemeClr val="bg1"/>
                </a:solidFill>
                <a:latin typeface="+mj-lt"/>
                <a:ea typeface="+mn-ea"/>
                <a:cs typeface="+mn-cs"/>
              </a:defRPr>
            </a:lvl5pPr>
          </a:lstStyle>
          <a:p>
            <a:pPr lvl="0"/>
            <a:r>
              <a:rPr lang="en-US"/>
              <a:t>Click to edit Master text styles</a:t>
            </a:r>
          </a:p>
        </p:txBody>
      </p:sp>
      <p:sp>
        <p:nvSpPr>
          <p:cNvPr id="7" name="Title 2"/>
          <p:cNvSpPr>
            <a:spLocks noGrp="1"/>
          </p:cNvSpPr>
          <p:nvPr>
            <p:ph type="title"/>
          </p:nvPr>
        </p:nvSpPr>
        <p:spPr>
          <a:xfrm>
            <a:off x="268927" y="286381"/>
            <a:ext cx="11653523" cy="927940"/>
          </a:xfrm>
          <a:prstGeom prst="rect">
            <a:avLst/>
          </a:prstGeom>
        </p:spPr>
        <p:txBody>
          <a:bodyPr/>
          <a:lstStyle>
            <a:lvl1pPr algn="l">
              <a:defRPr sz="5098">
                <a:solidFill>
                  <a:schemeClr val="tx2"/>
                </a:solidFill>
              </a:defRPr>
            </a:lvl1pPr>
          </a:lstStyle>
          <a:p>
            <a:r>
              <a:rPr lang="en-US"/>
              <a:t>Click to edit Master title style</a:t>
            </a:r>
            <a:endParaRPr lang="en-US" dirty="0"/>
          </a:p>
        </p:txBody>
      </p:sp>
      <p:sp>
        <p:nvSpPr>
          <p:cNvPr id="5" name="Slide Number Placeholder 3"/>
          <p:cNvSpPr>
            <a:spLocks noGrp="1"/>
          </p:cNvSpPr>
          <p:nvPr>
            <p:ph type="sldNum" sz="quarter" idx="15"/>
          </p:nvPr>
        </p:nvSpPr>
        <p:spPr/>
        <p:txBody>
          <a:bodyPr/>
          <a:lstStyle>
            <a:lvl1pPr defTabSz="913505" fontAlgn="base">
              <a:spcBef>
                <a:spcPct val="0"/>
              </a:spcBef>
              <a:spcAft>
                <a:spcPct val="0"/>
              </a:spcAft>
              <a:defRPr smtClean="0">
                <a:solidFill>
                  <a:srgbClr val="50505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3928185201"/>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59439870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10515600" cy="2852737"/>
          </a:xfrm>
        </p:spPr>
        <p:txBody>
          <a:bodyPr anchor="b"/>
          <a:lstStyle>
            <a:lvl1pPr>
              <a:defRPr sz="5998"/>
            </a:lvl1pPr>
          </a:lstStyle>
          <a:p>
            <a:r>
              <a:rPr lang="en-US"/>
              <a:t>Click to edit Master title style</a:t>
            </a:r>
          </a:p>
        </p:txBody>
      </p:sp>
      <p:sp>
        <p:nvSpPr>
          <p:cNvPr id="3" name="Text Placeholder 2"/>
          <p:cNvSpPr>
            <a:spLocks noGrp="1"/>
          </p:cNvSpPr>
          <p:nvPr>
            <p:ph type="body" idx="1"/>
          </p:nvPr>
        </p:nvSpPr>
        <p:spPr>
          <a:xfrm>
            <a:off x="831850" y="4589464"/>
            <a:ext cx="10515600" cy="1500187"/>
          </a:xfrm>
        </p:spPr>
        <p:txBody>
          <a:bodyPr/>
          <a:lstStyle>
            <a:lvl1pPr marL="0" indent="0">
              <a:buNone/>
              <a:defRPr sz="2400">
                <a:solidFill>
                  <a:schemeClr val="tx1">
                    <a:tint val="75000"/>
                  </a:schemeClr>
                </a:solidFill>
              </a:defRPr>
            </a:lvl1pPr>
            <a:lvl2pPr marL="457112" indent="0">
              <a:buNone/>
              <a:defRPr sz="2000">
                <a:solidFill>
                  <a:schemeClr val="tx1">
                    <a:tint val="75000"/>
                  </a:schemeClr>
                </a:solidFill>
              </a:defRPr>
            </a:lvl2pPr>
            <a:lvl3pPr marL="914225" indent="0">
              <a:buNone/>
              <a:defRPr sz="1800">
                <a:solidFill>
                  <a:schemeClr val="tx1">
                    <a:tint val="75000"/>
                  </a:schemeClr>
                </a:solidFill>
              </a:defRPr>
            </a:lvl3pPr>
            <a:lvl4pPr marL="1371337" indent="0">
              <a:buNone/>
              <a:defRPr sz="1600">
                <a:solidFill>
                  <a:schemeClr val="tx1">
                    <a:tint val="75000"/>
                  </a:schemeClr>
                </a:solidFill>
              </a:defRPr>
            </a:lvl4pPr>
            <a:lvl5pPr marL="1828449" indent="0">
              <a:buNone/>
              <a:defRPr sz="1600">
                <a:solidFill>
                  <a:schemeClr val="tx1">
                    <a:tint val="75000"/>
                  </a:schemeClr>
                </a:solidFill>
              </a:defRPr>
            </a:lvl5pPr>
            <a:lvl6pPr marL="2285561" indent="0">
              <a:buNone/>
              <a:defRPr sz="1600">
                <a:solidFill>
                  <a:schemeClr val="tx1">
                    <a:tint val="75000"/>
                  </a:schemeClr>
                </a:solidFill>
              </a:defRPr>
            </a:lvl6pPr>
            <a:lvl7pPr marL="2742674" indent="0">
              <a:buNone/>
              <a:defRPr sz="1600">
                <a:solidFill>
                  <a:schemeClr val="tx1">
                    <a:tint val="75000"/>
                  </a:schemeClr>
                </a:solidFill>
              </a:defRPr>
            </a:lvl7pPr>
            <a:lvl8pPr marL="3199785" indent="0">
              <a:buNone/>
              <a:defRPr sz="1600">
                <a:solidFill>
                  <a:schemeClr val="tx1">
                    <a:tint val="75000"/>
                  </a:schemeClr>
                </a:solidFill>
              </a:defRPr>
            </a:lvl8pPr>
            <a:lvl9pPr marL="3656897"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8287651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5814938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22519994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
        <p:nvSpPr>
          <p:cNvPr id="6" name="TextBox 7"/>
          <p:cNvSpPr txBox="1"/>
          <p:nvPr userDrawn="1"/>
        </p:nvSpPr>
        <p:spPr bwMode="white">
          <a:xfrm>
            <a:off x="4244628"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prstClr val="black">
                        <a:alpha val="50000"/>
                      </a:prstClr>
                    </a:gs>
                    <a:gs pos="86000">
                      <a:prstClr val="black">
                        <a:alpha val="50000"/>
                      </a:prst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491612981"/>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058FE3BD-31B0-4B66-8D01-B66C300182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91232022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9"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057400"/>
            <a:ext cx="3932237" cy="3811588"/>
          </a:xfrm>
        </p:spPr>
        <p:txBody>
          <a:bodyPr/>
          <a:lstStyle>
            <a:lvl1pPr marL="0" indent="0">
              <a:buNone/>
              <a:defRPr sz="1600"/>
            </a:lvl1pPr>
            <a:lvl2pPr marL="457112" indent="0">
              <a:buNone/>
              <a:defRPr sz="1400"/>
            </a:lvl2pPr>
            <a:lvl3pPr marL="914225" indent="0">
              <a:buNone/>
              <a:defRPr sz="1200"/>
            </a:lvl3pPr>
            <a:lvl4pPr marL="1371337" indent="0">
              <a:buNone/>
              <a:defRPr sz="1000"/>
            </a:lvl4pPr>
            <a:lvl5pPr marL="1828449" indent="0">
              <a:buNone/>
              <a:defRPr sz="1000"/>
            </a:lvl5pPr>
            <a:lvl6pPr marL="2285561" indent="0">
              <a:buNone/>
              <a:defRPr sz="1000"/>
            </a:lvl6pPr>
            <a:lvl7pPr marL="2742674" indent="0">
              <a:buNone/>
              <a:defRPr sz="1000"/>
            </a:lvl7pPr>
            <a:lvl8pPr marL="3199785" indent="0">
              <a:buNone/>
              <a:defRPr sz="1000"/>
            </a:lvl8pPr>
            <a:lvl9pPr marL="3656897"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06107888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9" y="987426"/>
            <a:ext cx="6172200" cy="4873625"/>
          </a:xfrm>
        </p:spPr>
        <p:txBody>
          <a:bodyPr/>
          <a:lstStyle>
            <a:lvl1pPr marL="0" indent="0">
              <a:buNone/>
              <a:defRPr sz="3200"/>
            </a:lvl1pPr>
            <a:lvl2pPr marL="457112" indent="0">
              <a:buNone/>
              <a:defRPr sz="2800"/>
            </a:lvl2pPr>
            <a:lvl3pPr marL="914225" indent="0">
              <a:buNone/>
              <a:defRPr sz="2400"/>
            </a:lvl3pPr>
            <a:lvl4pPr marL="1371337" indent="0">
              <a:buNone/>
              <a:defRPr sz="2000"/>
            </a:lvl4pPr>
            <a:lvl5pPr marL="1828449" indent="0">
              <a:buNone/>
              <a:defRPr sz="2000"/>
            </a:lvl5pPr>
            <a:lvl6pPr marL="2285561" indent="0">
              <a:buNone/>
              <a:defRPr sz="2000"/>
            </a:lvl6pPr>
            <a:lvl7pPr marL="2742674" indent="0">
              <a:buNone/>
              <a:defRPr sz="2000"/>
            </a:lvl7pPr>
            <a:lvl8pPr marL="3199785" indent="0">
              <a:buNone/>
              <a:defRPr sz="2000"/>
            </a:lvl8pPr>
            <a:lvl9pPr marL="3656897" indent="0">
              <a:buNone/>
              <a:defRPr sz="2000"/>
            </a:lvl9pPr>
          </a:lstStyle>
          <a:p>
            <a:r>
              <a:rPr lang="en-US" dirty="0"/>
              <a:t>Click icon to add picture</a:t>
            </a:r>
          </a:p>
        </p:txBody>
      </p:sp>
      <p:sp>
        <p:nvSpPr>
          <p:cNvPr id="4" name="Text Placeholder 3"/>
          <p:cNvSpPr>
            <a:spLocks noGrp="1"/>
          </p:cNvSpPr>
          <p:nvPr>
            <p:ph type="body" sz="half" idx="2"/>
          </p:nvPr>
        </p:nvSpPr>
        <p:spPr>
          <a:xfrm>
            <a:off x="839789" y="2057400"/>
            <a:ext cx="3932237" cy="3811588"/>
          </a:xfrm>
        </p:spPr>
        <p:txBody>
          <a:bodyPr/>
          <a:lstStyle>
            <a:lvl1pPr marL="0" indent="0">
              <a:buNone/>
              <a:defRPr sz="1600"/>
            </a:lvl1pPr>
            <a:lvl2pPr marL="457112" indent="0">
              <a:buNone/>
              <a:defRPr sz="1400"/>
            </a:lvl2pPr>
            <a:lvl3pPr marL="914225" indent="0">
              <a:buNone/>
              <a:defRPr sz="1200"/>
            </a:lvl3pPr>
            <a:lvl4pPr marL="1371337" indent="0">
              <a:buNone/>
              <a:defRPr sz="1000"/>
            </a:lvl4pPr>
            <a:lvl5pPr marL="1828449" indent="0">
              <a:buNone/>
              <a:defRPr sz="1000"/>
            </a:lvl5pPr>
            <a:lvl6pPr marL="2285561" indent="0">
              <a:buNone/>
              <a:defRPr sz="1000"/>
            </a:lvl6pPr>
            <a:lvl7pPr marL="2742674" indent="0">
              <a:buNone/>
              <a:defRPr sz="1000"/>
            </a:lvl7pPr>
            <a:lvl8pPr marL="3199785" indent="0">
              <a:buNone/>
              <a:defRPr sz="1000"/>
            </a:lvl8pPr>
            <a:lvl9pPr marL="3656897"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62053793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86857798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6"/>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6"/>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46E531C4-134F-48E8-9849-F585F97ECCA2}"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4766911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lvl1pPr defTabSz="913505" fontAlgn="base">
              <a:spcBef>
                <a:spcPct val="0"/>
              </a:spcBef>
              <a:spcAft>
                <a:spcPct val="0"/>
              </a:spcAft>
              <a:defRPr smtClean="0">
                <a:solidFill>
                  <a:srgbClr val="000000"/>
                </a:solidFill>
              </a:defRPr>
            </a:lvl1pPr>
          </a:lstStyle>
          <a:p>
            <a:fld id="{4E4C8473-95EA-48C2-917D-84A3AF9AB99B}" type="slidenum">
              <a:rPr lang="en-US" smtClean="0"/>
              <a:t>‹#›</a:t>
            </a:fld>
            <a:endParaRPr lang="en-US" dirty="0"/>
          </a:p>
        </p:txBody>
      </p:sp>
      <p:sp>
        <p:nvSpPr>
          <p:cNvPr id="4" name="Rectangle 3">
            <a:extLst>
              <a:ext uri="{FF2B5EF4-FFF2-40B4-BE49-F238E27FC236}">
                <a16:creationId xmlns:a16="http://schemas.microsoft.com/office/drawing/2014/main" id="{7A9C2BEA-8C36-4CFC-AB49-6D0939C00895}"/>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5193729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Walkin No til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69239" y="2104753"/>
            <a:ext cx="6276530" cy="875413"/>
          </a:xfrm>
          <a:noFill/>
        </p:spPr>
        <p:txBody>
          <a:bodyPr lIns="146304" tIns="91440" rIns="146304" bIns="91440" anchor="t" anchorCtr="0"/>
          <a:lstStyle>
            <a:lvl1pPr>
              <a:defRPr sz="5293" spc="-98" baseline="0">
                <a:gradFill>
                  <a:gsLst>
                    <a:gs pos="84066">
                      <a:srgbClr val="000000"/>
                    </a:gs>
                    <a:gs pos="57576">
                      <a:srgbClr val="000000"/>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9239" y="3007117"/>
            <a:ext cx="6276530" cy="1677043"/>
          </a:xfrm>
        </p:spPr>
        <p:txBody>
          <a:bodyPr tIns="109728" bIns="109728">
            <a:noAutofit/>
          </a:bodyPr>
          <a:lstStyle>
            <a:lvl1pPr marL="0" indent="0">
              <a:spcBef>
                <a:spcPts val="0"/>
              </a:spcBef>
              <a:buNone/>
              <a:defRPr sz="2353" baseline="0">
                <a:gradFill>
                  <a:gsLst>
                    <a:gs pos="84066">
                      <a:srgbClr val="000000"/>
                    </a:gs>
                    <a:gs pos="57576">
                      <a:srgbClr val="000000"/>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2151937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97876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7683" y="4056579"/>
            <a:ext cx="6276530" cy="717249"/>
          </a:xfrm>
        </p:spPr>
        <p:txBody>
          <a:bodyPr tIns="109728" bIns="109728">
            <a:noAutofit/>
          </a:bodyPr>
          <a:lstStyle>
            <a:lvl1pPr marL="0" indent="0">
              <a:spcBef>
                <a:spcPts val="0"/>
              </a:spcBef>
              <a:buNone/>
              <a:defRPr sz="2353">
                <a:gradFill>
                  <a:gsLst>
                    <a:gs pos="57576">
                      <a:srgbClr val="FFFFFF"/>
                    </a:gs>
                    <a:gs pos="35000">
                      <a:srgbClr val="FFFFFF"/>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186678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1"/>
            <a:ext cx="6274974" cy="3592580"/>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79310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6">
                <a:gradFill>
                  <a:gsLst>
                    <a:gs pos="57576">
                      <a:srgbClr val="FFFFFF"/>
                    </a:gs>
                    <a:gs pos="3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552669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39304" y="5853250"/>
            <a:ext cx="1956016" cy="719610"/>
          </a:xfrm>
          <a:prstGeom prst="rect">
            <a:avLst/>
          </a:prstGeom>
        </p:spPr>
      </p:pic>
    </p:spTree>
    <p:extLst>
      <p:ext uri="{BB962C8B-B14F-4D97-AF65-F5344CB8AC3E}">
        <p14:creationId xmlns:p14="http://schemas.microsoft.com/office/powerpoint/2010/main" val="5929992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00924157"/>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8264399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78962247"/>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96791262"/>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72588034"/>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2890773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cSld name="4_BLANK">
    <p:spTree>
      <p:nvGrpSpPr>
        <p:cNvPr id="1" name=""/>
        <p:cNvGrpSpPr/>
        <p:nvPr/>
      </p:nvGrpSpPr>
      <p:grpSpPr>
        <a:xfrm>
          <a:off x="0" y="0"/>
          <a:ext cx="0" cy="0"/>
          <a:chOff x="0" y="0"/>
          <a:chExt cx="0" cy="0"/>
        </a:xfrm>
      </p:grpSpPr>
      <p:pic>
        <p:nvPicPr>
          <p:cNvPr id="2" name="Picture 5" descr="stock-photo-22453217-datra insights FPO.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232" y="0"/>
            <a:ext cx="12212232"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Rectangle 2"/>
          <p:cNvSpPr/>
          <p:nvPr/>
        </p:nvSpPr>
        <p:spPr bwMode="auto">
          <a:xfrm rot="16200000">
            <a:off x="4436204" y="-897799"/>
            <a:ext cx="3319595" cy="12192002"/>
          </a:xfrm>
          <a:prstGeom prst="rect">
            <a:avLst/>
          </a:prstGeom>
          <a:gradFill flip="none" rotWithShape="1">
            <a:gsLst>
              <a:gs pos="75000">
                <a:srgbClr val="003963">
                  <a:alpha val="0"/>
                </a:srgbClr>
              </a:gs>
              <a:gs pos="0">
                <a:srgbClr val="002B4A"/>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sp>
        <p:nvSpPr>
          <p:cNvPr id="4" name="Rectangle 3">
            <a:extLst>
              <a:ext uri="{FF2B5EF4-FFF2-40B4-BE49-F238E27FC236}">
                <a16:creationId xmlns:a16="http://schemas.microsoft.com/office/drawing/2014/main" id="{EF2BB8C9-C80C-4E6E-8083-67CFCE77228A}"/>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497933084"/>
      </p:ext>
    </p:extLst>
  </p:cSld>
  <p:clrMapOvr>
    <a:masterClrMapping/>
  </p:clrMapOvr>
  <p:transition spd="med">
    <p:wipe dir="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8155603"/>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7365870"/>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63841660"/>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455749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lang="en-US" sz="7056"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724655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005779132"/>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340269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839136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2282608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extLst>
                <a:ext uri="{28A0092B-C50C-407E-A947-70E740481C1C}">
                  <a14:useLocalDpi xmlns:a14="http://schemas.microsoft.com/office/drawing/2010/main" val="0"/>
                </a:ext>
              </a:extLst>
            </a:blip>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5439161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cSld name="Blank Accent Color 2">
    <p:bg>
      <p:bgPr>
        <a:solidFill>
          <a:schemeClr val="accent2"/>
        </a:solidFill>
        <a:effectLst/>
      </p:bgPr>
    </p:bg>
    <p:spTree>
      <p:nvGrpSpPr>
        <p:cNvPr id="1" name=""/>
        <p:cNvGrpSpPr/>
        <p:nvPr/>
      </p:nvGrpSpPr>
      <p:grpSpPr>
        <a:xfrm>
          <a:off x="0" y="0"/>
          <a:ext cx="0" cy="0"/>
          <a:chOff x="0" y="0"/>
          <a:chExt cx="0" cy="0"/>
        </a:xfrm>
      </p:grpSpPr>
      <p:sp>
        <p:nvSpPr>
          <p:cNvPr id="2" name="TextBox 7"/>
          <p:cNvSpPr txBox="1"/>
          <p:nvPr/>
        </p:nvSpPr>
        <p:spPr bwMode="white">
          <a:xfrm>
            <a:off x="4244628"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
        <p:nvSpPr>
          <p:cNvPr id="3" name="Rectangle 2">
            <a:extLst>
              <a:ext uri="{FF2B5EF4-FFF2-40B4-BE49-F238E27FC236}">
                <a16:creationId xmlns:a16="http://schemas.microsoft.com/office/drawing/2014/main" id="{7C16C306-E1C3-45CA-B97A-0B98CB6C2C77}"/>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4172875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11854"/>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51558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67143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7086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6474549"/>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0204" y="3083652"/>
            <a:ext cx="3227129" cy="692057"/>
          </a:xfrm>
          <a:prstGeom prst="rect">
            <a:avLst/>
          </a:prstGeom>
        </p:spPr>
      </p:pic>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0204" y="3083652"/>
            <a:ext cx="3227129" cy="692057"/>
          </a:xfrm>
          <a:prstGeom prst="rect">
            <a:avLst/>
          </a:prstGeom>
        </p:spPr>
      </p:pic>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Segoe UI" pitchFamily="34" charset="0"/>
              </a:rPr>
              <a:t>© 2014 Microsoft Corporation. All rights reserved. </a:t>
            </a:r>
          </a:p>
        </p:txBody>
      </p:sp>
    </p:spTree>
    <p:extLst>
      <p:ext uri="{BB962C8B-B14F-4D97-AF65-F5344CB8AC3E}">
        <p14:creationId xmlns:p14="http://schemas.microsoft.com/office/powerpoint/2010/main" val="3217289704"/>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7855119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_Data Insights Titl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031023"/>
            <a:ext cx="10258286" cy="1686801"/>
          </a:xfrm>
          <a:prstGeom prst="rect">
            <a:avLst/>
          </a:prstGeom>
        </p:spPr>
        <p:txBody>
          <a:bodyPr lIns="146304" tIns="91440" rIns="146304" bIns="91440"/>
          <a:lstStyle>
            <a:lvl1pPr algn="l">
              <a:defRPr sz="5880">
                <a:gradFill>
                  <a:gsLst>
                    <a:gs pos="0">
                      <a:srgbClr val="FFFFFF"/>
                    </a:gs>
                    <a:gs pos="100000">
                      <a:srgbClr val="FFFFFF"/>
                    </a:gs>
                  </a:gsLst>
                  <a:lin ang="5400000" scaled="0"/>
                </a:gradFill>
              </a:defRPr>
            </a:lvl1pPr>
          </a:lstStyle>
          <a:p>
            <a:r>
              <a:rPr lang="en-US" dirty="0"/>
              <a:t>Data insights headline</a:t>
            </a:r>
          </a:p>
        </p:txBody>
      </p:sp>
    </p:spTree>
    <p:extLst>
      <p:ext uri="{BB962C8B-B14F-4D97-AF65-F5344CB8AC3E}">
        <p14:creationId xmlns:p14="http://schemas.microsoft.com/office/powerpoint/2010/main" val="1476242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sz="5096">
                <a:solidFill>
                  <a:schemeClr val="tx2"/>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276386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6_Title Only">
    <p:bg>
      <p:bgPr>
        <a:solidFill>
          <a:schemeClr val="accent4"/>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7" y="286381"/>
            <a:ext cx="11653523" cy="927940"/>
          </a:xfrm>
          <a:prstGeom prst="rect">
            <a:avLst/>
          </a:prstGeom>
        </p:spPr>
        <p:txBody>
          <a:bodyPr lIns="146304" tIns="91440" rIns="146304" bIns="91440"/>
          <a:lstStyle>
            <a:lvl1pPr algn="l">
              <a:defRPr>
                <a:gradFill>
                  <a:gsLst>
                    <a:gs pos="2917">
                      <a:schemeClr val="bg1"/>
                    </a:gs>
                    <a:gs pos="100000">
                      <a:schemeClr val="bg1"/>
                    </a:gs>
                  </a:gsLst>
                  <a:lin ang="5400000" scaled="0"/>
                </a:gradFill>
              </a:defRPr>
            </a:lvl1pPr>
          </a:lstStyle>
          <a:p>
            <a:r>
              <a:rPr lang="en-US"/>
              <a:t>Click to edit Master title style</a:t>
            </a:r>
            <a:endParaRPr lang="en-US" dirty="0"/>
          </a:p>
        </p:txBody>
      </p:sp>
      <p:sp>
        <p:nvSpPr>
          <p:cNvPr id="10" name="Title"/>
          <p:cNvSpPr>
            <a:spLocks noGrp="1"/>
          </p:cNvSpPr>
          <p:nvPr>
            <p:ph type="body" sz="quarter" idx="10" hasCustomPrompt="1"/>
          </p:nvPr>
        </p:nvSpPr>
        <p:spPr>
          <a:xfrm>
            <a:off x="269239" y="2084175"/>
            <a:ext cx="9860673" cy="2434899"/>
          </a:xfrm>
          <a:prstGeom prst="rect">
            <a:avLst/>
          </a:prstGeom>
        </p:spPr>
        <p:txBody>
          <a:bodyPr/>
          <a:lstStyle>
            <a:lvl1pPr marL="0" indent="0">
              <a:buNone/>
              <a:defRPr sz="16267">
                <a:gradFill>
                  <a:gsLst>
                    <a:gs pos="2917">
                      <a:schemeClr val="bg1"/>
                    </a:gs>
                    <a:gs pos="100000">
                      <a:schemeClr val="bg1"/>
                    </a:gs>
                  </a:gsLst>
                  <a:lin ang="5400000" scaled="0"/>
                </a:gra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Demo</a:t>
            </a:r>
          </a:p>
        </p:txBody>
      </p:sp>
    </p:spTree>
    <p:extLst>
      <p:ext uri="{BB962C8B-B14F-4D97-AF65-F5344CB8AC3E}">
        <p14:creationId xmlns:p14="http://schemas.microsoft.com/office/powerpoint/2010/main" val="3428762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alkin No til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239" y="2104753"/>
            <a:ext cx="6276530" cy="875413"/>
          </a:xfrm>
          <a:noFill/>
        </p:spPr>
        <p:txBody>
          <a:bodyPr lIns="146304" tIns="91440" rIns="146304" bIns="91440" anchor="t" anchorCtr="0"/>
          <a:lstStyle>
            <a:lvl1pPr>
              <a:defRPr sz="5293" spc="-98" baseline="0">
                <a:gradFill>
                  <a:gsLst>
                    <a:gs pos="84066">
                      <a:srgbClr val="000000"/>
                    </a:gs>
                    <a:gs pos="57576">
                      <a:srgbClr val="000000"/>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9239" y="3007117"/>
            <a:ext cx="6276530" cy="1677043"/>
          </a:xfrm>
        </p:spPr>
        <p:txBody>
          <a:bodyPr tIns="109728" bIns="109728">
            <a:noAutofit/>
          </a:bodyPr>
          <a:lstStyle>
            <a:lvl1pPr marL="0" indent="0">
              <a:spcBef>
                <a:spcPts val="0"/>
              </a:spcBef>
              <a:buNone/>
              <a:defRPr sz="2353" baseline="0">
                <a:gradFill>
                  <a:gsLst>
                    <a:gs pos="84066">
                      <a:srgbClr val="000000"/>
                    </a:gs>
                    <a:gs pos="57576">
                      <a:srgbClr val="000000"/>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a:stretch>
            <a:fillRect/>
          </a:stretch>
        </p:blipFill>
        <p:spPr>
          <a:xfrm>
            <a:off x="448586" y="6121376"/>
            <a:ext cx="1254995" cy="269134"/>
          </a:xfrm>
          <a:prstGeom prst="rect">
            <a:avLst/>
          </a:prstGeom>
        </p:spPr>
      </p:pic>
      <p:sp>
        <p:nvSpPr>
          <p:cNvPr id="7" name="Rectangle 6">
            <a:extLst>
              <a:ext uri="{FF2B5EF4-FFF2-40B4-BE49-F238E27FC236}">
                <a16:creationId xmlns:a16="http://schemas.microsoft.com/office/drawing/2014/main" id="{D805A51E-6D24-493A-8425-46CEBFB31011}"/>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669207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70pt Title w/photo">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3066877"/>
            <a:ext cx="12192000" cy="724246"/>
          </a:xfrm>
          <a:prstGeom prst="rect">
            <a:avLst/>
          </a:prstGeom>
        </p:spPr>
        <p:txBody>
          <a:bodyPr anchor="ctr"/>
          <a:lstStyle>
            <a:lvl1pPr marL="0" indent="0">
              <a:buNone/>
              <a:defRPr baseline="0"/>
            </a:lvl1pPr>
          </a:lstStyle>
          <a:p>
            <a:r>
              <a:rPr lang="en-US" dirty="0"/>
              <a:t>click icon to insert photo</a:t>
            </a:r>
          </a:p>
        </p:txBody>
      </p:sp>
      <p:sp>
        <p:nvSpPr>
          <p:cNvPr id="7" name="Text Placeholder 4"/>
          <p:cNvSpPr>
            <a:spLocks noGrp="1"/>
          </p:cNvSpPr>
          <p:nvPr>
            <p:ph type="body" sz="quarter" idx="12"/>
          </p:nvPr>
        </p:nvSpPr>
        <p:spPr>
          <a:xfrm>
            <a:off x="269240" y="291075"/>
            <a:ext cx="10757100" cy="1108425"/>
          </a:xfrm>
          <a:prstGeom prst="rect">
            <a:avLst/>
          </a:prstGeom>
        </p:spPr>
        <p:txBody>
          <a:bodyPr lIns="146304" tIns="91440" rIns="146304" bIns="91440">
            <a:noAutofit/>
          </a:bodyPr>
          <a:lstStyle>
            <a:lvl1pPr marL="0" indent="0">
              <a:lnSpc>
                <a:spcPct val="90000"/>
              </a:lnSpc>
              <a:spcBef>
                <a:spcPts val="1173"/>
              </a:spcBef>
              <a:spcAft>
                <a:spcPts val="2355"/>
              </a:spcAft>
              <a:buFontTx/>
              <a:buNone/>
              <a:defRPr lang="en-US" sz="6863" b="0" i="0" kern="1200" spc="0" baseline="0" dirty="0" smtClean="0">
                <a:solidFill>
                  <a:schemeClr val="bg1"/>
                </a:solidFill>
                <a:latin typeface="+mj-lt"/>
                <a:ea typeface="+mn-ea"/>
                <a:cs typeface="+mn-cs"/>
              </a:defRPr>
            </a:lvl1pPr>
          </a:lstStyle>
          <a:p>
            <a:pPr marL="0" marR="0" lvl="0" indent="0" algn="l" defTabSz="914172" rtl="0" eaLnBrk="1" fontAlgn="auto" latinLnBrk="0" hangingPunct="1">
              <a:lnSpc>
                <a:spcPct val="90000"/>
              </a:lnSpc>
              <a:spcBef>
                <a:spcPts val="1173"/>
              </a:spcBef>
              <a:spcAft>
                <a:spcPts val="2355"/>
              </a:spcAft>
              <a:buClrTx/>
              <a:buSzPct val="90000"/>
              <a:buFontTx/>
              <a:buNone/>
              <a:tabLst/>
            </a:pPr>
            <a:r>
              <a:rPr lang="en-US"/>
              <a:t>Click to edit Master text styles</a:t>
            </a:r>
          </a:p>
        </p:txBody>
      </p:sp>
    </p:spTree>
    <p:extLst>
      <p:ext uri="{BB962C8B-B14F-4D97-AF65-F5344CB8AC3E}">
        <p14:creationId xmlns:p14="http://schemas.microsoft.com/office/powerpoint/2010/main" val="4249723696"/>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14" name="Picture 13" descr="DataInsights-iStock_000022453217Large.jpg"/>
          <p:cNvPicPr>
            <a:picLocks noChangeAspect="1"/>
          </p:cNvPicPr>
          <p:nvPr/>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11" name="Picture 9"/>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sp>
        <p:nvSpPr>
          <p:cNvPr id="16" name="Title 1"/>
          <p:cNvSpPr>
            <a:spLocks noGrp="1"/>
          </p:cNvSpPr>
          <p:nvPr>
            <p:ph type="ctrTitle"/>
          </p:nvPr>
        </p:nvSpPr>
        <p:spPr>
          <a:xfrm>
            <a:off x="269240" y="1428401"/>
            <a:ext cx="5487085" cy="897667"/>
          </a:xfrm>
        </p:spPr>
        <p:txBody>
          <a:bodyPr/>
          <a:lstStyle>
            <a:lvl1pPr>
              <a:defRPr sz="5098">
                <a:solidFill>
                  <a:schemeClr val="bg1"/>
                </a:solidFill>
              </a:defRPr>
            </a:lvl1pPr>
          </a:lstStyle>
          <a:p>
            <a:r>
              <a:rPr lang="en-US"/>
              <a:t>Click to edit Master title style</a:t>
            </a:r>
            <a:endParaRPr lang="en-US" dirty="0"/>
          </a:p>
        </p:txBody>
      </p:sp>
      <p:sp>
        <p:nvSpPr>
          <p:cNvPr id="17" name="Subtitle 2"/>
          <p:cNvSpPr>
            <a:spLocks noGrp="1"/>
          </p:cNvSpPr>
          <p:nvPr>
            <p:ph type="subTitle" idx="1"/>
          </p:nvPr>
        </p:nvSpPr>
        <p:spPr>
          <a:xfrm>
            <a:off x="269302" y="4353453"/>
            <a:ext cx="5487022" cy="1055663"/>
          </a:xfrm>
        </p:spPr>
        <p:txBody>
          <a:bodyPr/>
          <a:lstStyle>
            <a:lvl1pPr marL="0" indent="0" algn="l">
              <a:lnSpc>
                <a:spcPts val="2647"/>
              </a:lnSpc>
              <a:buNone/>
              <a:defRPr sz="2157">
                <a:solidFill>
                  <a:schemeClr val="bg1"/>
                </a:solidFill>
                <a:latin typeface="+mj-lt"/>
              </a:defRPr>
            </a:lvl1pPr>
            <a:lvl2pPr marL="448193" indent="0" algn="ctr">
              <a:buNone/>
              <a:defRPr>
                <a:solidFill>
                  <a:schemeClr val="tx1">
                    <a:tint val="75000"/>
                  </a:schemeClr>
                </a:solidFill>
              </a:defRPr>
            </a:lvl2pPr>
            <a:lvl3pPr marL="896386" indent="0" algn="ctr">
              <a:buNone/>
              <a:defRPr>
                <a:solidFill>
                  <a:schemeClr val="tx1">
                    <a:tint val="75000"/>
                  </a:schemeClr>
                </a:solidFill>
              </a:defRPr>
            </a:lvl3pPr>
            <a:lvl4pPr marL="1344579" indent="0" algn="ctr">
              <a:buNone/>
              <a:defRPr>
                <a:solidFill>
                  <a:schemeClr val="tx1">
                    <a:tint val="75000"/>
                  </a:schemeClr>
                </a:solidFill>
              </a:defRPr>
            </a:lvl4pPr>
            <a:lvl5pPr marL="1792773" indent="0" algn="ctr">
              <a:buNone/>
              <a:defRPr>
                <a:solidFill>
                  <a:schemeClr val="tx1">
                    <a:tint val="75000"/>
                  </a:schemeClr>
                </a:solidFill>
              </a:defRPr>
            </a:lvl5pPr>
            <a:lvl6pPr marL="2240966" indent="0" algn="ctr">
              <a:buNone/>
              <a:defRPr>
                <a:solidFill>
                  <a:schemeClr val="tx1">
                    <a:tint val="75000"/>
                  </a:schemeClr>
                </a:solidFill>
              </a:defRPr>
            </a:lvl6pPr>
            <a:lvl7pPr marL="2689159" indent="0" algn="ctr">
              <a:buNone/>
              <a:defRPr>
                <a:solidFill>
                  <a:schemeClr val="tx1">
                    <a:tint val="75000"/>
                  </a:schemeClr>
                </a:solidFill>
              </a:defRPr>
            </a:lvl7pPr>
            <a:lvl8pPr marL="3137352" indent="0" algn="ctr">
              <a:buNone/>
              <a:defRPr>
                <a:solidFill>
                  <a:schemeClr val="tx1">
                    <a:tint val="75000"/>
                  </a:schemeClr>
                </a:solidFill>
              </a:defRPr>
            </a:lvl8pPr>
            <a:lvl9pPr marL="3585545" indent="0" algn="ctr">
              <a:buNone/>
              <a:defRPr>
                <a:solidFill>
                  <a:schemeClr val="tx1">
                    <a:tint val="75000"/>
                  </a:schemeClr>
                </a:solidFill>
              </a:defRPr>
            </a:lvl9pPr>
          </a:lstStyle>
          <a:p>
            <a:r>
              <a:rPr lang="en-US"/>
              <a:t>Click to edit Master subtitle style</a:t>
            </a:r>
            <a:endParaRPr lang="en-US" dirty="0"/>
          </a:p>
        </p:txBody>
      </p:sp>
      <p:pic>
        <p:nvPicPr>
          <p:cNvPr id="13" name="Picture 12"/>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pic>
        <p:nvPicPr>
          <p:cNvPr id="10" name="Picture 9" descr="DataInsights_quadton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15" name="Picture 14" descr="DataInsights-iStock_000022453217Large.jpg"/>
          <p:cNvPicPr>
            <a:picLocks noChangeAspect="1"/>
          </p:cNvPicPr>
          <p:nvPr/>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18" name="Picture 9"/>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p:cNvSpPr/>
          <p:nvPr/>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pic>
        <p:nvPicPr>
          <p:cNvPr id="20" name="Picture 19"/>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pic>
        <p:nvPicPr>
          <p:cNvPr id="21" name="Picture 20" descr="DataInsights_quadton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88" y="-1"/>
            <a:ext cx="12192000" cy="6858973"/>
          </a:xfrm>
          <a:prstGeom prst="rect">
            <a:avLst/>
          </a:prstGeom>
        </p:spPr>
      </p:pic>
      <p:pic>
        <p:nvPicPr>
          <p:cNvPr id="22" name="Picture 21" descr="DataInsights-iStock_000022453217Large.jpg"/>
          <p:cNvPicPr>
            <a:picLocks noChangeAspect="1"/>
          </p:cNvPicPr>
          <p:nvPr userDrawn="1"/>
        </p:nvPicPr>
        <p:blipFill rotWithShape="1">
          <a:blip r:embed="rId3">
            <a:alphaModFix/>
            <a:extLst>
              <a:ext uri="{28A0092B-C50C-407E-A947-70E740481C1C}">
                <a14:useLocalDpi xmlns:a14="http://schemas.microsoft.com/office/drawing/2010/main" val="0"/>
              </a:ext>
            </a:extLst>
          </a:blip>
          <a:srcRect/>
          <a:stretch/>
        </p:blipFill>
        <p:spPr>
          <a:xfrm>
            <a:off x="7998438" y="2302198"/>
            <a:ext cx="2757245" cy="2751705"/>
          </a:xfrm>
          <a:prstGeom prst="rect">
            <a:avLst/>
          </a:prstGeom>
        </p:spPr>
      </p:pic>
      <p:pic>
        <p:nvPicPr>
          <p:cNvPr id="23" name="Picture 9"/>
          <p:cNvPicPr>
            <a:picLocks noChangeAspect="1"/>
          </p:cNvPicPr>
          <p:nvPr userDrawn="1"/>
        </p:nvPicPr>
        <p:blipFill>
          <a:blip r:embed="rId4" cstate="screen">
            <a:extLst>
              <a:ext uri="{28A0092B-C50C-407E-A947-70E740481C1C}">
                <a14:useLocalDpi xmlns:a14="http://schemas.microsoft.com/office/drawing/2010/main" val="0"/>
              </a:ext>
            </a:extLst>
          </a:blip>
          <a:srcRect/>
          <a:stretch>
            <a:fillRect/>
          </a:stretch>
        </p:blipFill>
        <p:spPr bwMode="auto">
          <a:xfrm>
            <a:off x="6573783" y="236590"/>
            <a:ext cx="5464145" cy="6437741"/>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4" name="Rectangle 23"/>
          <p:cNvSpPr/>
          <p:nvPr userDrawn="1"/>
        </p:nvSpPr>
        <p:spPr bwMode="auto">
          <a:xfrm>
            <a:off x="0" y="1"/>
            <a:ext cx="6053737" cy="6869648"/>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pic>
        <p:nvPicPr>
          <p:cNvPr id="25" name="Picture 24"/>
          <p:cNvPicPr>
            <a:picLocks noChangeAspect="1"/>
          </p:cNvPicPr>
          <p:nvPr userDrawn="1"/>
        </p:nvPicPr>
        <p:blipFill>
          <a:blip r:embed="rId5" cstate="screen">
            <a:extLst>
              <a:ext uri="{28A0092B-C50C-407E-A947-70E740481C1C}">
                <a14:useLocalDpi xmlns:a14="http://schemas.microsoft.com/office/drawing/2010/main" val="0"/>
              </a:ext>
            </a:extLst>
          </a:blip>
          <a:stretch>
            <a:fillRect/>
          </a:stretch>
        </p:blipFill>
        <p:spPr>
          <a:xfrm>
            <a:off x="305034" y="323266"/>
            <a:ext cx="1576535" cy="580001"/>
          </a:xfrm>
          <a:prstGeom prst="rect">
            <a:avLst/>
          </a:prstGeom>
        </p:spPr>
      </p:pic>
    </p:spTree>
    <p:extLst>
      <p:ext uri="{BB962C8B-B14F-4D97-AF65-F5344CB8AC3E}">
        <p14:creationId xmlns:p14="http://schemas.microsoft.com/office/powerpoint/2010/main" val="325403079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p:nvPicPr>
        <p:blipFill rotWithShape="1">
          <a:blip r:embed="rId2">
            <a:alphaModFix/>
            <a:extLst>
              <a:ext uri="{28A0092B-C50C-407E-A947-70E740481C1C}">
                <a14:useLocalDpi xmlns:a14="http://schemas.microsoft.com/office/drawing/2010/main" val="0"/>
              </a:ext>
            </a:extLst>
          </a:blip>
          <a:srcRect/>
          <a:stretch/>
        </p:blipFill>
        <p:spPr>
          <a:xfrm>
            <a:off x="1" y="0"/>
            <a:ext cx="12221569" cy="6858000"/>
          </a:xfrm>
          <a:prstGeom prst="rect">
            <a:avLst/>
          </a:prstGeom>
        </p:spPr>
      </p:pic>
    </p:spTree>
    <p:extLst>
      <p:ext uri="{BB962C8B-B14F-4D97-AF65-F5344CB8AC3E}">
        <p14:creationId xmlns:p14="http://schemas.microsoft.com/office/powerpoint/2010/main" val="2028804420"/>
      </p:ext>
    </p:extLst>
  </p:cSld>
  <p:clrMapOvr>
    <a:masterClrMapping/>
  </p:clrMapOvr>
  <p:transition spd="med">
    <p:wipe dir="r"/>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cSld name="52pt Title">
    <p:bg>
      <p:bgPr>
        <a:solidFill>
          <a:schemeClr val="bg1"/>
        </a:solidFill>
        <a:effectLst/>
      </p:bgPr>
    </p:bg>
    <p:spTree>
      <p:nvGrpSpPr>
        <p:cNvPr id="1" name=""/>
        <p:cNvGrpSpPr/>
        <p:nvPr/>
      </p:nvGrpSpPr>
      <p:grpSpPr>
        <a:xfrm>
          <a:off x="0" y="0"/>
          <a:ext cx="0" cy="0"/>
          <a:chOff x="0" y="0"/>
          <a:chExt cx="0" cy="0"/>
        </a:xfrm>
      </p:grpSpPr>
      <p:sp>
        <p:nvSpPr>
          <p:cNvPr id="5" name="Title 2"/>
          <p:cNvSpPr>
            <a:spLocks noGrp="1"/>
          </p:cNvSpPr>
          <p:nvPr>
            <p:ph type="title"/>
          </p:nvPr>
        </p:nvSpPr>
        <p:spPr>
          <a:xfrm>
            <a:off x="268927" y="286381"/>
            <a:ext cx="11653523" cy="927940"/>
          </a:xfrm>
          <a:prstGeom prst="rect">
            <a:avLst/>
          </a:prstGeom>
        </p:spPr>
        <p:txBody>
          <a:bodyPr/>
          <a:lstStyle>
            <a:lvl1pPr algn="l">
              <a:defRPr sz="5098">
                <a:solidFill>
                  <a:schemeClr val="tx2"/>
                </a:solidFill>
              </a:defRPr>
            </a:lvl1p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lvl1pPr defTabSz="913505" fontAlgn="base">
              <a:spcBef>
                <a:spcPct val="0"/>
              </a:spcBef>
              <a:spcAft>
                <a:spcPct val="0"/>
              </a:spcAft>
              <a:defRPr>
                <a:solidFill>
                  <a:srgbClr val="00205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3761617211"/>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52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69240" y="1117577"/>
            <a:ext cx="10816237" cy="563458"/>
          </a:xfrm>
          <a:prstGeom prst="rect">
            <a:avLst/>
          </a:prstGeom>
        </p:spPr>
        <p:txBody>
          <a:bodyPr lIns="192024"/>
          <a:lstStyle>
            <a:lvl1pPr marL="0" indent="0">
              <a:buNone/>
              <a:defRPr lang="en-US" sz="2745" kern="1200" smtClean="0">
                <a:solidFill>
                  <a:schemeClr val="tx2"/>
                </a:solidFill>
                <a:latin typeface="+mj-lt"/>
                <a:ea typeface="+mn-ea"/>
                <a:cs typeface="+mn-cs"/>
              </a:defRPr>
            </a:lvl1pPr>
            <a:lvl2pPr marL="0" indent="0">
              <a:buNone/>
              <a:defRPr lang="en-US" sz="3108" kern="1200" smtClean="0">
                <a:solidFill>
                  <a:schemeClr val="bg1"/>
                </a:solidFill>
                <a:latin typeface="+mj-lt"/>
                <a:ea typeface="+mn-ea"/>
                <a:cs typeface="+mn-cs"/>
              </a:defRPr>
            </a:lvl2pPr>
            <a:lvl3pPr marL="0" indent="0">
              <a:buNone/>
              <a:defRPr lang="en-US" sz="3108" kern="1200" smtClean="0">
                <a:solidFill>
                  <a:schemeClr val="bg1"/>
                </a:solidFill>
                <a:latin typeface="+mj-lt"/>
                <a:ea typeface="+mn-ea"/>
                <a:cs typeface="+mn-cs"/>
              </a:defRPr>
            </a:lvl3pPr>
            <a:lvl4pPr marL="0" indent="0">
              <a:buNone/>
              <a:defRPr lang="en-US" sz="3108" kern="1200" smtClean="0">
                <a:solidFill>
                  <a:schemeClr val="bg1"/>
                </a:solidFill>
                <a:latin typeface="+mj-lt"/>
                <a:ea typeface="+mn-ea"/>
                <a:cs typeface="+mn-cs"/>
              </a:defRPr>
            </a:lvl4pPr>
            <a:lvl5pPr marL="0" indent="0">
              <a:buNone/>
              <a:defRPr lang="en-US" sz="3108" kern="1200">
                <a:solidFill>
                  <a:schemeClr val="bg1"/>
                </a:solidFill>
                <a:latin typeface="+mj-lt"/>
                <a:ea typeface="+mn-ea"/>
                <a:cs typeface="+mn-cs"/>
              </a:defRPr>
            </a:lvl5pPr>
          </a:lstStyle>
          <a:p>
            <a:pPr lvl="0"/>
            <a:r>
              <a:rPr lang="en-US"/>
              <a:t>Click to edit Master text styles</a:t>
            </a:r>
          </a:p>
        </p:txBody>
      </p:sp>
      <p:sp>
        <p:nvSpPr>
          <p:cNvPr id="7" name="Title 2"/>
          <p:cNvSpPr>
            <a:spLocks noGrp="1"/>
          </p:cNvSpPr>
          <p:nvPr>
            <p:ph type="title"/>
          </p:nvPr>
        </p:nvSpPr>
        <p:spPr>
          <a:xfrm>
            <a:off x="268927" y="286381"/>
            <a:ext cx="11653523" cy="927940"/>
          </a:xfrm>
          <a:prstGeom prst="rect">
            <a:avLst/>
          </a:prstGeom>
        </p:spPr>
        <p:txBody>
          <a:bodyPr/>
          <a:lstStyle>
            <a:lvl1pPr algn="l">
              <a:defRPr sz="5098">
                <a:solidFill>
                  <a:schemeClr val="tx2"/>
                </a:solidFill>
              </a:defRPr>
            </a:lvl1pPr>
          </a:lstStyle>
          <a:p>
            <a:r>
              <a:rPr lang="en-US"/>
              <a:t>Click to edit Master title style</a:t>
            </a:r>
            <a:endParaRPr lang="en-US" dirty="0"/>
          </a:p>
        </p:txBody>
      </p:sp>
      <p:sp>
        <p:nvSpPr>
          <p:cNvPr id="5" name="Slide Number Placeholder 3"/>
          <p:cNvSpPr>
            <a:spLocks noGrp="1"/>
          </p:cNvSpPr>
          <p:nvPr>
            <p:ph type="sldNum" sz="quarter" idx="15"/>
          </p:nvPr>
        </p:nvSpPr>
        <p:spPr/>
        <p:txBody>
          <a:bodyPr/>
          <a:lstStyle>
            <a:lvl1pPr defTabSz="913505" fontAlgn="base">
              <a:spcBef>
                <a:spcPct val="0"/>
              </a:spcBef>
              <a:spcAft>
                <a:spcPct val="0"/>
              </a:spcAft>
              <a:defRPr smtClean="0">
                <a:solidFill>
                  <a:srgbClr val="50505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358148364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lvl1pPr defTabSz="913505" fontAlgn="base">
              <a:spcBef>
                <a:spcPct val="0"/>
              </a:spcBef>
              <a:spcAft>
                <a:spcPct val="0"/>
              </a:spcAft>
              <a:defRPr smtClean="0">
                <a:solidFill>
                  <a:srgbClr val="000000"/>
                </a:solidFill>
              </a:defRPr>
            </a:lvl1pPr>
          </a:lstStyle>
          <a:p>
            <a:fld id="{4E4C8473-95EA-48C2-917D-84A3AF9AB99B}" type="slidenum">
              <a:rPr lang="en-US" smtClean="0"/>
              <a:t>‹#›</a:t>
            </a:fld>
            <a:endParaRPr lang="en-US" dirty="0"/>
          </a:p>
        </p:txBody>
      </p:sp>
    </p:spTree>
    <p:extLst>
      <p:ext uri="{BB962C8B-B14F-4D97-AF65-F5344CB8AC3E}">
        <p14:creationId xmlns:p14="http://schemas.microsoft.com/office/powerpoint/2010/main" val="1441906919"/>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cSld name="4_BLANK">
    <p:spTree>
      <p:nvGrpSpPr>
        <p:cNvPr id="1" name=""/>
        <p:cNvGrpSpPr/>
        <p:nvPr/>
      </p:nvGrpSpPr>
      <p:grpSpPr>
        <a:xfrm>
          <a:off x="0" y="0"/>
          <a:ext cx="0" cy="0"/>
          <a:chOff x="0" y="0"/>
          <a:chExt cx="0" cy="0"/>
        </a:xfrm>
      </p:grpSpPr>
      <p:pic>
        <p:nvPicPr>
          <p:cNvPr id="2" name="Picture 5" descr="stock-photo-22453217-datra insights FPO.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232" y="0"/>
            <a:ext cx="12212232"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Rectangle 2"/>
          <p:cNvSpPr/>
          <p:nvPr/>
        </p:nvSpPr>
        <p:spPr bwMode="auto">
          <a:xfrm rot="16200000">
            <a:off x="4436204" y="-897799"/>
            <a:ext cx="3319595" cy="12192002"/>
          </a:xfrm>
          <a:prstGeom prst="rect">
            <a:avLst/>
          </a:prstGeom>
          <a:gradFill flip="none" rotWithShape="1">
            <a:gsLst>
              <a:gs pos="75000">
                <a:srgbClr val="003963">
                  <a:alpha val="0"/>
                </a:srgbClr>
              </a:gs>
              <a:gs pos="0">
                <a:srgbClr val="002B4A"/>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anchor="ct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84820368"/>
      </p:ext>
    </p:extLst>
  </p:cSld>
  <p:clrMapOvr>
    <a:masterClrMapping/>
  </p:clrMapOvr>
  <p:transition spd="med">
    <p:wipe dir="r"/>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cSld name="Blank Accent Color 2">
    <p:bg>
      <p:bgPr>
        <a:solidFill>
          <a:schemeClr val="accent2"/>
        </a:solidFill>
        <a:effectLst/>
      </p:bgPr>
    </p:bg>
    <p:spTree>
      <p:nvGrpSpPr>
        <p:cNvPr id="1" name=""/>
        <p:cNvGrpSpPr/>
        <p:nvPr/>
      </p:nvGrpSpPr>
      <p:grpSpPr>
        <a:xfrm>
          <a:off x="0" y="0"/>
          <a:ext cx="0" cy="0"/>
          <a:chOff x="0" y="0"/>
          <a:chExt cx="0" cy="0"/>
        </a:xfrm>
      </p:grpSpPr>
      <p:sp>
        <p:nvSpPr>
          <p:cNvPr id="2" name="TextBox 7"/>
          <p:cNvSpPr txBox="1"/>
          <p:nvPr/>
        </p:nvSpPr>
        <p:spPr bwMode="white">
          <a:xfrm>
            <a:off x="4244628"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19306164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5_Red Tile Title">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4" cstate="print">
            <a:extLst>
              <a:ext uri="{28A0092B-C50C-407E-A947-70E740481C1C}">
                <a14:useLocalDpi xmlns:a14="http://schemas.microsoft.com/office/drawing/2010/main" val="0"/>
              </a:ext>
            </a:extLst>
          </a:blip>
          <a:srcRect b="16523"/>
          <a:stretch/>
        </p:blipFill>
        <p:spPr>
          <a:xfrm>
            <a:off x="0" y="-27709"/>
            <a:ext cx="12382500" cy="6885709"/>
          </a:xfrm>
          <a:prstGeom prst="rect">
            <a:avLst/>
          </a:prstGeom>
        </p:spPr>
      </p:pic>
      <p:graphicFrame>
        <p:nvGraphicFramePr>
          <p:cNvPr id="4" name="Object 3" hidden="1"/>
          <p:cNvGraphicFramePr>
            <a:graphicFrameLocks noChangeAspect="1"/>
          </p:cNvGraphicFramePr>
          <p:nvPr userDrawn="1">
            <p:custDataLst>
              <p:tags r:id="rId2"/>
            </p:custDataLst>
            <p:ext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2052" name="think-cell Slide" r:id="rId5" imgW="270" imgH="270" progId="TCLayout.ActiveDocument.1">
                  <p:embed/>
                </p:oleObj>
              </mc:Choice>
              <mc:Fallback>
                <p:oleObj name="think-cell Slide" r:id="rId5" imgW="270" imgH="270" progId="TCLayout.ActiveDocument.1">
                  <p:embed/>
                  <p:pic>
                    <p:nvPicPr>
                      <p:cNvPr id="4" name="Object 3" hidden="1"/>
                      <p:cNvPicPr/>
                      <p:nvPr/>
                    </p:nvPicPr>
                    <p:blipFill>
                      <a:blip r:embed="rId6"/>
                      <a:stretch>
                        <a:fillRect/>
                      </a:stretch>
                    </p:blipFill>
                    <p:spPr>
                      <a:xfrm>
                        <a:off x="1557" y="1558"/>
                        <a:ext cx="1556" cy="1556"/>
                      </a:xfrm>
                      <a:prstGeom prst="rect">
                        <a:avLst/>
                      </a:prstGeom>
                    </p:spPr>
                  </p:pic>
                </p:oleObj>
              </mc:Fallback>
            </mc:AlternateContent>
          </a:graphicData>
        </a:graphic>
      </p:graphicFrame>
      <p:sp>
        <p:nvSpPr>
          <p:cNvPr id="11" name="Rectangle 10"/>
          <p:cNvSpPr/>
          <p:nvPr/>
        </p:nvSpPr>
        <p:spPr>
          <a:xfrm>
            <a:off x="410561" y="221672"/>
            <a:ext cx="6233021" cy="3404174"/>
          </a:xfrm>
          <a:prstGeom prst="rect">
            <a:avLst/>
          </a:prstGeom>
          <a:solidFill>
            <a:srgbClr val="F2C812">
              <a:alpha val="83000"/>
            </a:srgbClr>
          </a:solidFill>
          <a:ln w="25400" cap="flat" cmpd="sng" algn="ctr">
            <a:noFill/>
            <a:prstDash val="solid"/>
          </a:ln>
          <a:effectLst/>
        </p:spPr>
        <p:txBody>
          <a:bodyPr rtlCol="0" anchor="ctr"/>
          <a:lstStyle/>
          <a:p>
            <a:pPr algn="ctr">
              <a:defRPr/>
            </a:pPr>
            <a:endParaRPr lang="en-US" kern="0" dirty="0">
              <a:gradFill>
                <a:gsLst>
                  <a:gs pos="93162">
                    <a:srgbClr val="505050">
                      <a:lumMod val="50000"/>
                    </a:srgbClr>
                  </a:gs>
                  <a:gs pos="68000">
                    <a:srgbClr val="505050">
                      <a:lumMod val="50000"/>
                    </a:srgbClr>
                  </a:gs>
                </a:gsLst>
                <a:lin ang="5400000" scaled="0"/>
              </a:gradFill>
            </a:endParaRPr>
          </a:p>
        </p:txBody>
      </p:sp>
      <p:sp>
        <p:nvSpPr>
          <p:cNvPr id="12" name="TextBox 11"/>
          <p:cNvSpPr txBox="1"/>
          <p:nvPr/>
        </p:nvSpPr>
        <p:spPr>
          <a:xfrm>
            <a:off x="410561" y="337271"/>
            <a:ext cx="6418924" cy="1834348"/>
          </a:xfrm>
          <a:prstGeom prst="rect">
            <a:avLst/>
          </a:prstGeom>
          <a:noFill/>
        </p:spPr>
        <p:txBody>
          <a:bodyPr wrap="square" lIns="228600" tIns="91440" rIns="228600" bIns="91440" rtlCol="0">
            <a:spAutoFit/>
          </a:bodyPr>
          <a:lstStyle/>
          <a:p>
            <a:pPr defTabSz="914099" fontAlgn="base">
              <a:lnSpc>
                <a:spcPct val="90000"/>
              </a:lnSpc>
              <a:spcAft>
                <a:spcPts val="1200"/>
              </a:spcAft>
            </a:pPr>
            <a:r>
              <a:rPr lang="en-US" sz="3600" baseline="0" dirty="0">
                <a:gradFill>
                  <a:gsLst>
                    <a:gs pos="93162">
                      <a:srgbClr val="505050">
                        <a:lumMod val="50000"/>
                      </a:srgbClr>
                    </a:gs>
                    <a:gs pos="68000">
                      <a:srgbClr val="505050">
                        <a:lumMod val="50000"/>
                      </a:srgbClr>
                    </a:gs>
                  </a:gsLst>
                  <a:lin ang="5400000" scaled="0"/>
                </a:gradFill>
                <a:latin typeface="Segoe UI Semibold" panose="020B0702040204020203" pitchFamily="34" charset="0"/>
                <a:cs typeface="Segoe UI Semibold" panose="020B0702040204020203" pitchFamily="34" charset="0"/>
              </a:rPr>
              <a:t>Power BI</a:t>
            </a:r>
          </a:p>
          <a:p>
            <a:pPr defTabSz="914099" fontAlgn="base">
              <a:lnSpc>
                <a:spcPct val="90000"/>
              </a:lnSpc>
              <a:spcAft>
                <a:spcPts val="1200"/>
              </a:spcAft>
            </a:pPr>
            <a:r>
              <a:rPr lang="en-US" sz="3600" baseline="0" dirty="0">
                <a:gradFill>
                  <a:gsLst>
                    <a:gs pos="93162">
                      <a:srgbClr val="505050">
                        <a:lumMod val="50000"/>
                      </a:srgbClr>
                    </a:gs>
                    <a:gs pos="68000">
                      <a:srgbClr val="505050">
                        <a:lumMod val="50000"/>
                      </a:srgbClr>
                    </a:gs>
                  </a:gsLst>
                  <a:lin ang="5400000" scaled="0"/>
                </a:gradFill>
                <a:latin typeface="Segoe UI Semibold" panose="020B0702040204020203" pitchFamily="34" charset="0"/>
                <a:cs typeface="Segoe UI Semibold" panose="020B0702040204020203" pitchFamily="34" charset="0"/>
              </a:rPr>
              <a:t>Level 200 – Shape Your Data into a Data Model</a:t>
            </a:r>
            <a:endParaRPr lang="en-US" sz="3600" dirty="0">
              <a:gradFill>
                <a:gsLst>
                  <a:gs pos="93162">
                    <a:srgbClr val="505050">
                      <a:lumMod val="50000"/>
                    </a:srgbClr>
                  </a:gs>
                  <a:gs pos="68000">
                    <a:srgbClr val="505050">
                      <a:lumMod val="50000"/>
                    </a:srgbClr>
                  </a:gs>
                </a:gsLst>
                <a:lin ang="5400000" scaled="0"/>
              </a:gradFill>
              <a:latin typeface="Segoe UI Semibold" panose="020B0702040204020203" pitchFamily="34" charset="0"/>
              <a:cs typeface="Segoe UI Semibold" panose="020B0702040204020203" pitchFamily="34" charset="0"/>
            </a:endParaRPr>
          </a:p>
        </p:txBody>
      </p:sp>
      <p:sp>
        <p:nvSpPr>
          <p:cNvPr id="3" name="Subtitle 2"/>
          <p:cNvSpPr>
            <a:spLocks noGrp="1"/>
          </p:cNvSpPr>
          <p:nvPr userDrawn="1">
            <p:ph type="subTitle" idx="1"/>
          </p:nvPr>
        </p:nvSpPr>
        <p:spPr>
          <a:xfrm>
            <a:off x="495208" y="2220900"/>
            <a:ext cx="6063726" cy="994420"/>
          </a:xfrm>
          <a:prstGeom prst="rect">
            <a:avLst/>
          </a:prstGeom>
        </p:spPr>
        <p:txBody>
          <a:bodyPr lIns="182880" tIns="146304" rIns="182880" bIns="146304"/>
          <a:lstStyle>
            <a:lvl1pPr marL="0" indent="0" algn="l">
              <a:lnSpc>
                <a:spcPct val="90000"/>
              </a:lnSpc>
              <a:buNone/>
              <a:defRPr sz="2157" baseline="0">
                <a:solidFill>
                  <a:schemeClr val="tx1"/>
                </a:solidFill>
                <a:latin typeface="+mn-lt"/>
              </a:defRPr>
            </a:lvl1pPr>
            <a:lvl2pPr marL="448193" indent="0" algn="ctr">
              <a:buNone/>
              <a:defRPr>
                <a:solidFill>
                  <a:schemeClr val="tx1">
                    <a:tint val="75000"/>
                  </a:schemeClr>
                </a:solidFill>
              </a:defRPr>
            </a:lvl2pPr>
            <a:lvl3pPr marL="896386" indent="0" algn="ctr">
              <a:buNone/>
              <a:defRPr>
                <a:solidFill>
                  <a:schemeClr val="tx1">
                    <a:tint val="75000"/>
                  </a:schemeClr>
                </a:solidFill>
              </a:defRPr>
            </a:lvl3pPr>
            <a:lvl4pPr marL="1344579" indent="0" algn="ctr">
              <a:buNone/>
              <a:defRPr>
                <a:solidFill>
                  <a:schemeClr val="tx1">
                    <a:tint val="75000"/>
                  </a:schemeClr>
                </a:solidFill>
              </a:defRPr>
            </a:lvl4pPr>
            <a:lvl5pPr marL="1792773" indent="0" algn="ctr">
              <a:buNone/>
              <a:defRPr>
                <a:solidFill>
                  <a:schemeClr val="tx1">
                    <a:tint val="75000"/>
                  </a:schemeClr>
                </a:solidFill>
              </a:defRPr>
            </a:lvl5pPr>
            <a:lvl6pPr marL="2240966" indent="0" algn="ctr">
              <a:buNone/>
              <a:defRPr>
                <a:solidFill>
                  <a:schemeClr val="tx1">
                    <a:tint val="75000"/>
                  </a:schemeClr>
                </a:solidFill>
              </a:defRPr>
            </a:lvl6pPr>
            <a:lvl7pPr marL="2689159" indent="0" algn="ctr">
              <a:buNone/>
              <a:defRPr>
                <a:solidFill>
                  <a:schemeClr val="tx1">
                    <a:tint val="75000"/>
                  </a:schemeClr>
                </a:solidFill>
              </a:defRPr>
            </a:lvl7pPr>
            <a:lvl8pPr marL="3137352" indent="0" algn="ctr">
              <a:buNone/>
              <a:defRPr>
                <a:solidFill>
                  <a:schemeClr val="tx1">
                    <a:tint val="75000"/>
                  </a:schemeClr>
                </a:solidFill>
              </a:defRPr>
            </a:lvl8pPr>
            <a:lvl9pPr marL="3585545"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785854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Walkin No til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239" y="2104753"/>
            <a:ext cx="6276530" cy="875413"/>
          </a:xfrm>
          <a:noFill/>
        </p:spPr>
        <p:txBody>
          <a:bodyPr lIns="146304" tIns="91440" rIns="146304" bIns="91440" anchor="t" anchorCtr="0"/>
          <a:lstStyle>
            <a:lvl1pPr>
              <a:defRPr sz="5293" spc="-98" baseline="0">
                <a:gradFill>
                  <a:gsLst>
                    <a:gs pos="84066">
                      <a:srgbClr val="000000"/>
                    </a:gs>
                    <a:gs pos="57576">
                      <a:srgbClr val="000000"/>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9239" y="3007117"/>
            <a:ext cx="6276530" cy="1677043"/>
          </a:xfrm>
        </p:spPr>
        <p:txBody>
          <a:bodyPr tIns="109728" bIns="109728">
            <a:noAutofit/>
          </a:bodyPr>
          <a:lstStyle>
            <a:lvl1pPr marL="0" indent="0">
              <a:spcBef>
                <a:spcPts val="0"/>
              </a:spcBef>
              <a:buNone/>
              <a:defRPr sz="2353" baseline="0">
                <a:gradFill>
                  <a:gsLst>
                    <a:gs pos="84066">
                      <a:srgbClr val="000000"/>
                    </a:gs>
                    <a:gs pos="57576">
                      <a:srgbClr val="000000"/>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2712530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97876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7683" y="4056579"/>
            <a:ext cx="6276530" cy="717249"/>
          </a:xfrm>
        </p:spPr>
        <p:txBody>
          <a:bodyPr tIns="109728" bIns="109728">
            <a:noAutofit/>
          </a:bodyPr>
          <a:lstStyle>
            <a:lvl1pPr marL="0" indent="0">
              <a:spcBef>
                <a:spcPts val="0"/>
              </a:spcBef>
              <a:buNone/>
              <a:defRPr sz="2353">
                <a:gradFill>
                  <a:gsLst>
                    <a:gs pos="57576">
                      <a:srgbClr val="FFFFFF"/>
                    </a:gs>
                    <a:gs pos="35000">
                      <a:srgbClr val="FFFFFF"/>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a:stretch>
            <a:fillRect/>
          </a:stretch>
        </p:blipFill>
        <p:spPr>
          <a:xfrm>
            <a:off x="448586" y="6121376"/>
            <a:ext cx="1254995" cy="269134"/>
          </a:xfrm>
          <a:prstGeom prst="rect">
            <a:avLst/>
          </a:prstGeom>
        </p:spPr>
      </p:pic>
      <p:sp>
        <p:nvSpPr>
          <p:cNvPr id="7" name="Rectangle 6">
            <a:extLst>
              <a:ext uri="{FF2B5EF4-FFF2-40B4-BE49-F238E27FC236}">
                <a16:creationId xmlns:a16="http://schemas.microsoft.com/office/drawing/2014/main" id="{DE1F0B99-91BC-45E2-88BF-E41FFC314CB2}"/>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286080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0"/>
            <a:ext cx="6274974" cy="269602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97876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Event name here</a:t>
            </a:r>
          </a:p>
        </p:txBody>
      </p:sp>
      <p:sp>
        <p:nvSpPr>
          <p:cNvPr id="3" name="Text Placeholder 2"/>
          <p:cNvSpPr>
            <a:spLocks noGrp="1"/>
          </p:cNvSpPr>
          <p:nvPr>
            <p:ph type="body" sz="quarter" idx="14" hasCustomPrompt="1"/>
          </p:nvPr>
        </p:nvSpPr>
        <p:spPr bwMode="auto">
          <a:xfrm>
            <a:off x="267683" y="4056579"/>
            <a:ext cx="6276530" cy="717249"/>
          </a:xfrm>
        </p:spPr>
        <p:txBody>
          <a:bodyPr tIns="109728" bIns="109728">
            <a:noAutofit/>
          </a:bodyPr>
          <a:lstStyle>
            <a:lvl1pPr marL="0" indent="0">
              <a:spcBef>
                <a:spcPts val="0"/>
              </a:spcBef>
              <a:buNone/>
              <a:defRPr sz="2353">
                <a:gradFill>
                  <a:gsLst>
                    <a:gs pos="57576">
                      <a:srgbClr val="FFFFFF"/>
                    </a:gs>
                    <a:gs pos="35000">
                      <a:srgbClr val="FFFFFF"/>
                    </a:gs>
                  </a:gsLst>
                  <a:lin ang="5400000" scaled="0"/>
                </a:gradFill>
                <a:latin typeface="+mn-lt"/>
              </a:defRPr>
            </a:lvl1pPr>
          </a:lstStyle>
          <a:p>
            <a:pPr lvl="0"/>
            <a:r>
              <a:rPr lang="en-US" dirty="0"/>
              <a:t>City | Date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3782468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1_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flipH="1">
            <a:off x="0" y="2"/>
            <a:ext cx="12190264" cy="6857996"/>
          </a:xfrm>
          <a:prstGeom prst="rect">
            <a:avLst/>
          </a:prstGeom>
        </p:spPr>
      </p:pic>
      <p:sp>
        <p:nvSpPr>
          <p:cNvPr id="2" name="Rectangle 1"/>
          <p:cNvSpPr/>
          <p:nvPr userDrawn="1"/>
        </p:nvSpPr>
        <p:spPr bwMode="auto">
          <a:xfrm>
            <a:off x="269239" y="2077801"/>
            <a:ext cx="6274974" cy="3592580"/>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79310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6">
                <a:gradFill>
                  <a:gsLst>
                    <a:gs pos="57576">
                      <a:srgbClr val="FFFFFF"/>
                    </a:gs>
                    <a:gs pos="3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3029729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39304" y="5853250"/>
            <a:ext cx="1956016" cy="719610"/>
          </a:xfrm>
          <a:prstGeom prst="rect">
            <a:avLst/>
          </a:prstGeom>
        </p:spPr>
      </p:pic>
    </p:spTree>
    <p:extLst>
      <p:ext uri="{BB962C8B-B14F-4D97-AF65-F5344CB8AC3E}">
        <p14:creationId xmlns:p14="http://schemas.microsoft.com/office/powerpoint/2010/main" val="14546499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17731713"/>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64669435"/>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029821"/>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46511408"/>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51551443"/>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40228749"/>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8792927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62.xml"/><Relationship Id="rId13" Type="http://schemas.openxmlformats.org/officeDocument/2006/relationships/theme" Target="../theme/theme10.xml"/><Relationship Id="rId3" Type="http://schemas.openxmlformats.org/officeDocument/2006/relationships/slideLayout" Target="../slideLayouts/slideLayout157.xml"/><Relationship Id="rId7" Type="http://schemas.openxmlformats.org/officeDocument/2006/relationships/slideLayout" Target="../slideLayouts/slideLayout161.xml"/><Relationship Id="rId12" Type="http://schemas.openxmlformats.org/officeDocument/2006/relationships/slideLayout" Target="../slideLayouts/slideLayout166.xml"/><Relationship Id="rId2" Type="http://schemas.openxmlformats.org/officeDocument/2006/relationships/slideLayout" Target="../slideLayouts/slideLayout156.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11" Type="http://schemas.openxmlformats.org/officeDocument/2006/relationships/slideLayout" Target="../slideLayouts/slideLayout165.xml"/><Relationship Id="rId5" Type="http://schemas.openxmlformats.org/officeDocument/2006/relationships/slideLayout" Target="../slideLayouts/slideLayout159.xml"/><Relationship Id="rId10" Type="http://schemas.openxmlformats.org/officeDocument/2006/relationships/slideLayout" Target="../slideLayouts/slideLayout164.xml"/><Relationship Id="rId4" Type="http://schemas.openxmlformats.org/officeDocument/2006/relationships/slideLayout" Target="../slideLayouts/slideLayout158.xml"/><Relationship Id="rId9" Type="http://schemas.openxmlformats.org/officeDocument/2006/relationships/slideLayout" Target="../slideLayouts/slideLayout163.xml"/><Relationship Id="rId14" Type="http://schemas.openxmlformats.org/officeDocument/2006/relationships/image" Target="../media/image19.png"/></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image" Target="../media/image1.png"/><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theme" Target="../theme/theme2.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 Id="rId8"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image" Target="../media/image1.png"/><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theme" Target="../theme/theme3.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62.xml"/><Relationship Id="rId18" Type="http://schemas.openxmlformats.org/officeDocument/2006/relationships/slideLayout" Target="../slideLayouts/slideLayout67.xml"/><Relationship Id="rId26" Type="http://schemas.openxmlformats.org/officeDocument/2006/relationships/slideLayout" Target="../slideLayouts/slideLayout75.xml"/><Relationship Id="rId3" Type="http://schemas.openxmlformats.org/officeDocument/2006/relationships/slideLayout" Target="../slideLayouts/slideLayout52.xml"/><Relationship Id="rId21" Type="http://schemas.openxmlformats.org/officeDocument/2006/relationships/slideLayout" Target="../slideLayouts/slideLayout70.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5" Type="http://schemas.openxmlformats.org/officeDocument/2006/relationships/slideLayout" Target="../slideLayouts/slideLayout74.xml"/><Relationship Id="rId33" Type="http://schemas.openxmlformats.org/officeDocument/2006/relationships/image" Target="../media/image12.png"/><Relationship Id="rId2" Type="http://schemas.openxmlformats.org/officeDocument/2006/relationships/slideLayout" Target="../slideLayouts/slideLayout51.xml"/><Relationship Id="rId16" Type="http://schemas.openxmlformats.org/officeDocument/2006/relationships/slideLayout" Target="../slideLayouts/slideLayout65.xml"/><Relationship Id="rId20" Type="http://schemas.openxmlformats.org/officeDocument/2006/relationships/slideLayout" Target="../slideLayouts/slideLayout69.xml"/><Relationship Id="rId29" Type="http://schemas.openxmlformats.org/officeDocument/2006/relationships/slideLayout" Target="../slideLayouts/slideLayout78.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24" Type="http://schemas.openxmlformats.org/officeDocument/2006/relationships/slideLayout" Target="../slideLayouts/slideLayout73.xml"/><Relationship Id="rId32" Type="http://schemas.openxmlformats.org/officeDocument/2006/relationships/theme" Target="../theme/theme4.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23" Type="http://schemas.openxmlformats.org/officeDocument/2006/relationships/slideLayout" Target="../slideLayouts/slideLayout72.xml"/><Relationship Id="rId28" Type="http://schemas.openxmlformats.org/officeDocument/2006/relationships/slideLayout" Target="../slideLayouts/slideLayout77.xml"/><Relationship Id="rId10" Type="http://schemas.openxmlformats.org/officeDocument/2006/relationships/slideLayout" Target="../slideLayouts/slideLayout59.xml"/><Relationship Id="rId19" Type="http://schemas.openxmlformats.org/officeDocument/2006/relationships/slideLayout" Target="../slideLayouts/slideLayout68.xml"/><Relationship Id="rId31" Type="http://schemas.openxmlformats.org/officeDocument/2006/relationships/slideLayout" Target="../slideLayouts/slideLayout80.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 Id="rId22" Type="http://schemas.openxmlformats.org/officeDocument/2006/relationships/slideLayout" Target="../slideLayouts/slideLayout71.xml"/><Relationship Id="rId27" Type="http://schemas.openxmlformats.org/officeDocument/2006/relationships/slideLayout" Target="../slideLayouts/slideLayout76.xml"/><Relationship Id="rId30" Type="http://schemas.openxmlformats.org/officeDocument/2006/relationships/slideLayout" Target="../slideLayouts/slideLayout79.xml"/><Relationship Id="rId8"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8.xml"/><Relationship Id="rId3" Type="http://schemas.openxmlformats.org/officeDocument/2006/relationships/slideLayout" Target="../slideLayouts/slideLayout83.xml"/><Relationship Id="rId7" Type="http://schemas.openxmlformats.org/officeDocument/2006/relationships/slideLayout" Target="../slideLayouts/slideLayout87.xml"/><Relationship Id="rId2" Type="http://schemas.openxmlformats.org/officeDocument/2006/relationships/slideLayout" Target="../slideLayouts/slideLayout82.xml"/><Relationship Id="rId1" Type="http://schemas.openxmlformats.org/officeDocument/2006/relationships/slideLayout" Target="../slideLayouts/slideLayout81.xml"/><Relationship Id="rId6" Type="http://schemas.openxmlformats.org/officeDocument/2006/relationships/slideLayout" Target="../slideLayouts/slideLayout86.xml"/><Relationship Id="rId5" Type="http://schemas.openxmlformats.org/officeDocument/2006/relationships/slideLayout" Target="../slideLayouts/slideLayout85.xml"/><Relationship Id="rId10" Type="http://schemas.openxmlformats.org/officeDocument/2006/relationships/image" Target="../media/image12.png"/><Relationship Id="rId4" Type="http://schemas.openxmlformats.org/officeDocument/2006/relationships/slideLayout" Target="../slideLayouts/slideLayout84.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101.xml"/><Relationship Id="rId18" Type="http://schemas.openxmlformats.org/officeDocument/2006/relationships/slideLayout" Target="../slideLayouts/slideLayout106.xml"/><Relationship Id="rId26" Type="http://schemas.openxmlformats.org/officeDocument/2006/relationships/slideLayout" Target="../slideLayouts/slideLayout114.xml"/><Relationship Id="rId3" Type="http://schemas.openxmlformats.org/officeDocument/2006/relationships/slideLayout" Target="../slideLayouts/slideLayout91.xml"/><Relationship Id="rId21" Type="http://schemas.openxmlformats.org/officeDocument/2006/relationships/slideLayout" Target="../slideLayouts/slideLayout109.xml"/><Relationship Id="rId7" Type="http://schemas.openxmlformats.org/officeDocument/2006/relationships/slideLayout" Target="../slideLayouts/slideLayout95.xml"/><Relationship Id="rId12" Type="http://schemas.openxmlformats.org/officeDocument/2006/relationships/slideLayout" Target="../slideLayouts/slideLayout100.xml"/><Relationship Id="rId17" Type="http://schemas.openxmlformats.org/officeDocument/2006/relationships/slideLayout" Target="../slideLayouts/slideLayout105.xml"/><Relationship Id="rId25" Type="http://schemas.openxmlformats.org/officeDocument/2006/relationships/slideLayout" Target="../slideLayouts/slideLayout113.xml"/><Relationship Id="rId33" Type="http://schemas.openxmlformats.org/officeDocument/2006/relationships/image" Target="../media/image12.png"/><Relationship Id="rId2" Type="http://schemas.openxmlformats.org/officeDocument/2006/relationships/slideLayout" Target="../slideLayouts/slideLayout90.xml"/><Relationship Id="rId16" Type="http://schemas.openxmlformats.org/officeDocument/2006/relationships/slideLayout" Target="../slideLayouts/slideLayout104.xml"/><Relationship Id="rId20" Type="http://schemas.openxmlformats.org/officeDocument/2006/relationships/slideLayout" Target="../slideLayouts/slideLayout108.xml"/><Relationship Id="rId29" Type="http://schemas.openxmlformats.org/officeDocument/2006/relationships/slideLayout" Target="../slideLayouts/slideLayout117.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24" Type="http://schemas.openxmlformats.org/officeDocument/2006/relationships/slideLayout" Target="../slideLayouts/slideLayout112.xml"/><Relationship Id="rId32" Type="http://schemas.openxmlformats.org/officeDocument/2006/relationships/theme" Target="../theme/theme6.xml"/><Relationship Id="rId5" Type="http://schemas.openxmlformats.org/officeDocument/2006/relationships/slideLayout" Target="../slideLayouts/slideLayout93.xml"/><Relationship Id="rId15" Type="http://schemas.openxmlformats.org/officeDocument/2006/relationships/slideLayout" Target="../slideLayouts/slideLayout103.xml"/><Relationship Id="rId23" Type="http://schemas.openxmlformats.org/officeDocument/2006/relationships/slideLayout" Target="../slideLayouts/slideLayout111.xml"/><Relationship Id="rId28" Type="http://schemas.openxmlformats.org/officeDocument/2006/relationships/slideLayout" Target="../slideLayouts/slideLayout116.xml"/><Relationship Id="rId10" Type="http://schemas.openxmlformats.org/officeDocument/2006/relationships/slideLayout" Target="../slideLayouts/slideLayout98.xml"/><Relationship Id="rId19" Type="http://schemas.openxmlformats.org/officeDocument/2006/relationships/slideLayout" Target="../slideLayouts/slideLayout107.xml"/><Relationship Id="rId31" Type="http://schemas.openxmlformats.org/officeDocument/2006/relationships/slideLayout" Target="../slideLayouts/slideLayout119.xml"/><Relationship Id="rId4" Type="http://schemas.openxmlformats.org/officeDocument/2006/relationships/slideLayout" Target="../slideLayouts/slideLayout92.xml"/><Relationship Id="rId9" Type="http://schemas.openxmlformats.org/officeDocument/2006/relationships/slideLayout" Target="../slideLayouts/slideLayout97.xml"/><Relationship Id="rId14" Type="http://schemas.openxmlformats.org/officeDocument/2006/relationships/slideLayout" Target="../slideLayouts/slideLayout102.xml"/><Relationship Id="rId22" Type="http://schemas.openxmlformats.org/officeDocument/2006/relationships/slideLayout" Target="../slideLayouts/slideLayout110.xml"/><Relationship Id="rId27" Type="http://schemas.openxmlformats.org/officeDocument/2006/relationships/slideLayout" Target="../slideLayouts/slideLayout115.xml"/><Relationship Id="rId30" Type="http://schemas.openxmlformats.org/officeDocument/2006/relationships/slideLayout" Target="../slideLayouts/slideLayout118.xml"/><Relationship Id="rId8" Type="http://schemas.openxmlformats.org/officeDocument/2006/relationships/slideLayout" Target="../slideLayouts/slideLayout9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27.xml"/><Relationship Id="rId3" Type="http://schemas.openxmlformats.org/officeDocument/2006/relationships/slideLayout" Target="../slideLayouts/slideLayout122.xml"/><Relationship Id="rId7" Type="http://schemas.openxmlformats.org/officeDocument/2006/relationships/slideLayout" Target="../slideLayouts/slideLayout126.xml"/><Relationship Id="rId12" Type="http://schemas.openxmlformats.org/officeDocument/2006/relationships/image" Target="../media/image15.jpg"/><Relationship Id="rId2" Type="http://schemas.openxmlformats.org/officeDocument/2006/relationships/slideLayout" Target="../slideLayouts/slideLayout121.xml"/><Relationship Id="rId1" Type="http://schemas.openxmlformats.org/officeDocument/2006/relationships/slideLayout" Target="../slideLayouts/slideLayout120.xml"/><Relationship Id="rId6" Type="http://schemas.openxmlformats.org/officeDocument/2006/relationships/slideLayout" Target="../slideLayouts/slideLayout125.xml"/><Relationship Id="rId11" Type="http://schemas.openxmlformats.org/officeDocument/2006/relationships/theme" Target="../theme/theme7.xml"/><Relationship Id="rId5" Type="http://schemas.openxmlformats.org/officeDocument/2006/relationships/slideLayout" Target="../slideLayouts/slideLayout124.xml"/><Relationship Id="rId10" Type="http://schemas.openxmlformats.org/officeDocument/2006/relationships/slideLayout" Target="../slideLayouts/slideLayout129.xml"/><Relationship Id="rId4" Type="http://schemas.openxmlformats.org/officeDocument/2006/relationships/slideLayout" Target="../slideLayouts/slideLayout123.xml"/><Relationship Id="rId9" Type="http://schemas.openxmlformats.org/officeDocument/2006/relationships/slideLayout" Target="../slideLayouts/slideLayout128.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37.xml"/><Relationship Id="rId13" Type="http://schemas.openxmlformats.org/officeDocument/2006/relationships/theme" Target="../theme/theme8.xml"/><Relationship Id="rId3" Type="http://schemas.openxmlformats.org/officeDocument/2006/relationships/slideLayout" Target="../slideLayouts/slideLayout132.xml"/><Relationship Id="rId7" Type="http://schemas.openxmlformats.org/officeDocument/2006/relationships/slideLayout" Target="../slideLayouts/slideLayout136.xml"/><Relationship Id="rId12" Type="http://schemas.openxmlformats.org/officeDocument/2006/relationships/slideLayout" Target="../slideLayouts/slideLayout141.xml"/><Relationship Id="rId2" Type="http://schemas.openxmlformats.org/officeDocument/2006/relationships/slideLayout" Target="../slideLayouts/slideLayout131.xml"/><Relationship Id="rId1" Type="http://schemas.openxmlformats.org/officeDocument/2006/relationships/slideLayout" Target="../slideLayouts/slideLayout130.xml"/><Relationship Id="rId6" Type="http://schemas.openxmlformats.org/officeDocument/2006/relationships/slideLayout" Target="../slideLayouts/slideLayout135.xml"/><Relationship Id="rId11" Type="http://schemas.openxmlformats.org/officeDocument/2006/relationships/slideLayout" Target="../slideLayouts/slideLayout140.xml"/><Relationship Id="rId5" Type="http://schemas.openxmlformats.org/officeDocument/2006/relationships/slideLayout" Target="../slideLayouts/slideLayout134.xml"/><Relationship Id="rId10" Type="http://schemas.openxmlformats.org/officeDocument/2006/relationships/slideLayout" Target="../slideLayouts/slideLayout139.xml"/><Relationship Id="rId4" Type="http://schemas.openxmlformats.org/officeDocument/2006/relationships/slideLayout" Target="../slideLayouts/slideLayout133.xml"/><Relationship Id="rId9" Type="http://schemas.openxmlformats.org/officeDocument/2006/relationships/slideLayout" Target="../slideLayouts/slideLayout138.xml"/><Relationship Id="rId14" Type="http://schemas.openxmlformats.org/officeDocument/2006/relationships/image" Target="../media/image19.pn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49.xml"/><Relationship Id="rId13" Type="http://schemas.openxmlformats.org/officeDocument/2006/relationships/slideLayout" Target="../slideLayouts/slideLayout154.xml"/><Relationship Id="rId3" Type="http://schemas.openxmlformats.org/officeDocument/2006/relationships/slideLayout" Target="../slideLayouts/slideLayout144.xml"/><Relationship Id="rId7" Type="http://schemas.openxmlformats.org/officeDocument/2006/relationships/slideLayout" Target="../slideLayouts/slideLayout148.xml"/><Relationship Id="rId12" Type="http://schemas.openxmlformats.org/officeDocument/2006/relationships/slideLayout" Target="../slideLayouts/slideLayout153.xml"/><Relationship Id="rId2" Type="http://schemas.openxmlformats.org/officeDocument/2006/relationships/slideLayout" Target="../slideLayouts/slideLayout143.xml"/><Relationship Id="rId1" Type="http://schemas.openxmlformats.org/officeDocument/2006/relationships/slideLayout" Target="../slideLayouts/slideLayout142.xml"/><Relationship Id="rId6" Type="http://schemas.openxmlformats.org/officeDocument/2006/relationships/slideLayout" Target="../slideLayouts/slideLayout147.xml"/><Relationship Id="rId11" Type="http://schemas.openxmlformats.org/officeDocument/2006/relationships/slideLayout" Target="../slideLayouts/slideLayout152.xml"/><Relationship Id="rId5" Type="http://schemas.openxmlformats.org/officeDocument/2006/relationships/slideLayout" Target="../slideLayouts/slideLayout146.xml"/><Relationship Id="rId15" Type="http://schemas.openxmlformats.org/officeDocument/2006/relationships/image" Target="../media/image19.png"/><Relationship Id="rId10" Type="http://schemas.openxmlformats.org/officeDocument/2006/relationships/slideLayout" Target="../slideLayouts/slideLayout151.xml"/><Relationship Id="rId4" Type="http://schemas.openxmlformats.org/officeDocument/2006/relationships/slideLayout" Target="../slideLayouts/slideLayout145.xml"/><Relationship Id="rId9" Type="http://schemas.openxmlformats.org/officeDocument/2006/relationships/slideLayout" Target="../slideLayouts/slideLayout150.xml"/><Relationship Id="rId14"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078"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2051" name="Text Placeholder 3"/>
          <p:cNvSpPr>
            <a:spLocks noGrp="1"/>
          </p:cNvSpPr>
          <p:nvPr>
            <p:ph type="body" idx="1"/>
          </p:nvPr>
        </p:nvSpPr>
        <p:spPr bwMode="auto">
          <a:xfrm>
            <a:off x="269239" y="1189177"/>
            <a:ext cx="11653523" cy="20514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182880" tIns="146304" rIns="182880" bIns="14630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3"/>
          </p:nvPr>
        </p:nvSpPr>
        <p:spPr>
          <a:xfrm>
            <a:off x="448212" y="6437742"/>
            <a:ext cx="3859607" cy="133860"/>
          </a:xfrm>
          <a:prstGeom prst="rect">
            <a:avLst/>
          </a:prstGeom>
        </p:spPr>
        <p:txBody>
          <a:bodyPr vert="horz" lIns="0" tIns="0" rIns="91440" bIns="0" rtlCol="0" anchor="ctr"/>
          <a:lstStyle>
            <a:lvl1pPr marL="0" algn="l" defTabSz="914367" rtl="0" eaLnBrk="1" fontAlgn="auto" latinLnBrk="0" hangingPunct="1">
              <a:spcBef>
                <a:spcPts val="0"/>
              </a:spcBef>
              <a:spcAft>
                <a:spcPts val="0"/>
              </a:spcAft>
              <a:defRPr lang="en-US" sz="882" kern="1200" dirty="0" smtClean="0">
                <a:solidFill>
                  <a:srgbClr val="505050"/>
                </a:solidFill>
                <a:latin typeface="+mn-lt"/>
                <a:ea typeface="+mn-ea"/>
                <a:cs typeface="+mn-cs"/>
              </a:defRPr>
            </a:lvl1pPr>
          </a:lstStyle>
          <a:p>
            <a:endParaRPr lang="en-US" dirty="0"/>
          </a:p>
        </p:txBody>
      </p:sp>
      <p:sp>
        <p:nvSpPr>
          <p:cNvPr id="5" name="Slide Number Placeholder 4"/>
          <p:cNvSpPr>
            <a:spLocks noGrp="1"/>
          </p:cNvSpPr>
          <p:nvPr>
            <p:ph type="sldNum" sz="quarter" idx="4"/>
          </p:nvPr>
        </p:nvSpPr>
        <p:spPr>
          <a:xfrm>
            <a:off x="11367165" y="6437742"/>
            <a:ext cx="555597" cy="133860"/>
          </a:xfrm>
          <a:prstGeom prst="rect">
            <a:avLst/>
          </a:prstGeom>
        </p:spPr>
        <p:txBody>
          <a:bodyPr vert="horz" lIns="91440" tIns="0" rIns="0" bIns="0" rtlCol="0" anchor="ctr"/>
          <a:lstStyle>
            <a:lvl1pPr algn="r" defTabSz="914367" fontAlgn="auto">
              <a:spcBef>
                <a:spcPts val="0"/>
              </a:spcBef>
              <a:spcAft>
                <a:spcPts val="0"/>
              </a:spcAft>
              <a:defRPr lang="en-US" sz="882" b="0" kern="1200">
                <a:solidFill>
                  <a:srgbClr val="505050"/>
                </a:solidFill>
                <a:latin typeface="+mn-lt"/>
                <a:ea typeface="+mn-ea"/>
                <a:cs typeface="+mn-cs"/>
              </a:defRPr>
            </a:lvl1pPr>
          </a:lstStyle>
          <a:p>
            <a:fld id="{4E4C8473-95EA-48C2-917D-84A3AF9AB99B}" type="slidenum">
              <a:rPr lang="en-US" smtClean="0"/>
              <a:t>‹#›</a:t>
            </a:fld>
            <a:endParaRPr lang="en-US" dirty="0"/>
          </a:p>
        </p:txBody>
      </p:sp>
      <p:pic>
        <p:nvPicPr>
          <p:cNvPr id="6" name="Picture 5"/>
          <p:cNvPicPr>
            <a:picLocks noChangeAspect="1"/>
          </p:cNvPicPr>
          <p:nvPr/>
        </p:nvPicPr>
        <p:blipFill>
          <a:blip r:embed="rId9"/>
          <a:stretch>
            <a:fillRect/>
          </a:stretch>
        </p:blipFill>
        <p:spPr>
          <a:xfrm rot="5400000">
            <a:off x="9302126" y="2991033"/>
            <a:ext cx="6858623" cy="876557"/>
          </a:xfrm>
          <a:prstGeom prst="rect">
            <a:avLst/>
          </a:prstGeom>
        </p:spPr>
      </p:pic>
      <p:sp>
        <p:nvSpPr>
          <p:cNvPr id="7" name="MSIPCMc9b34d029deab98a4b8e87bd" descr="{&quot;HashCode&quot;:-1634785317,&quot;Placement&quot;:&quot;Footer&quot;,&quot;Top&quot;:519.343,&quot;Left&quot;:0.0,&quot;SlideWidth&quot;:960,&quot;SlideHeight&quot;:540}">
            <a:extLst>
              <a:ext uri="{FF2B5EF4-FFF2-40B4-BE49-F238E27FC236}">
                <a16:creationId xmlns:a16="http://schemas.microsoft.com/office/drawing/2014/main" id="{DAD7F1FE-0E70-4710-ABC7-EC83F4EABBF9}"/>
              </a:ext>
            </a:extLst>
          </p:cNvPr>
          <p:cNvSpPr txBox="1"/>
          <p:nvPr userDrawn="1"/>
        </p:nvSpPr>
        <p:spPr>
          <a:xfrm>
            <a:off x="0" y="6595656"/>
            <a:ext cx="2123853" cy="262344"/>
          </a:xfrm>
          <a:prstGeom prst="rect">
            <a:avLst/>
          </a:prstGeom>
          <a:noFill/>
        </p:spPr>
        <p:txBody>
          <a:bodyPr vert="horz" wrap="square" lIns="0" tIns="0" rIns="0" bIns="0" rtlCol="0" anchor="ctr" anchorCtr="1">
            <a:no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p>
        </p:txBody>
      </p:sp>
    </p:spTree>
    <p:extLst>
      <p:ext uri="{BB962C8B-B14F-4D97-AF65-F5344CB8AC3E}">
        <p14:creationId xmlns:p14="http://schemas.microsoft.com/office/powerpoint/2010/main" val="179485496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9" r:id="rId6"/>
    <p:sldLayoutId id="2147483675" r:id="rId7"/>
  </p:sldLayoutIdLst>
  <p:transition>
    <p:fade/>
  </p:transition>
  <p:hf sldNum="0" hdr="0" ftr="0" dt="0"/>
  <p:txStyles>
    <p:titleStyle>
      <a:lvl1pPr algn="l" defTabSz="913505" rtl="0" eaLnBrk="1" fontAlgn="base" hangingPunct="1">
        <a:lnSpc>
          <a:spcPct val="90000"/>
        </a:lnSpc>
        <a:spcBef>
          <a:spcPct val="0"/>
        </a:spcBef>
        <a:spcAft>
          <a:spcPct val="0"/>
        </a:spcAft>
        <a:defRPr lang="en-US" sz="5294" kern="1200" spc="-100" dirty="0">
          <a:ln w="3175">
            <a:noFill/>
          </a:ln>
          <a:solidFill>
            <a:schemeClr val="tx2"/>
          </a:solidFill>
          <a:latin typeface="+mj-lt"/>
          <a:ea typeface="ＭＳ Ｐゴシック" charset="0"/>
          <a:cs typeface="Segoe UI" pitchFamily="34" charset="0"/>
        </a:defRPr>
      </a:lvl1pPr>
      <a:lvl2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2pPr>
      <a:lvl3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3pPr>
      <a:lvl4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4pPr>
      <a:lvl5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5pPr>
      <a:lvl6pPr marL="448193"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6pPr>
      <a:lvl7pPr marL="896386"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7pPr>
      <a:lvl8pPr marL="1344579"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8pPr>
      <a:lvl9pPr marL="1792773"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9pPr>
    </p:titleStyle>
    <p:bodyStyle>
      <a:lvl1pPr marL="336145" indent="-336145" algn="l" defTabSz="913505" rtl="0" eaLnBrk="1" fontAlgn="base" hangingPunct="1">
        <a:lnSpc>
          <a:spcPct val="90000"/>
        </a:lnSpc>
        <a:spcBef>
          <a:spcPct val="20000"/>
        </a:spcBef>
        <a:spcAft>
          <a:spcPct val="0"/>
        </a:spcAft>
        <a:buSzPct val="90000"/>
        <a:buFont typeface="Arial" charset="0"/>
        <a:buChar char="•"/>
        <a:defRPr sz="3921" kern="1200">
          <a:solidFill>
            <a:schemeClr val="tx2"/>
          </a:solidFill>
          <a:latin typeface="+mj-lt"/>
          <a:ea typeface="ＭＳ Ｐゴシック" charset="0"/>
          <a:cs typeface="ＭＳ Ｐゴシック" charset="0"/>
        </a:defRPr>
      </a:lvl1pPr>
      <a:lvl2pPr marL="572691" indent="-236546" algn="l" defTabSz="913505" rtl="0" eaLnBrk="1" fontAlgn="base" hangingPunct="1">
        <a:lnSpc>
          <a:spcPct val="90000"/>
        </a:lnSpc>
        <a:spcBef>
          <a:spcPct val="20000"/>
        </a:spcBef>
        <a:spcAft>
          <a:spcPct val="0"/>
        </a:spcAft>
        <a:buSzPct val="90000"/>
        <a:buFont typeface="Arial" charset="0"/>
        <a:buChar char="•"/>
        <a:defRPr sz="2353" kern="1200">
          <a:solidFill>
            <a:schemeClr val="tx2"/>
          </a:solidFill>
          <a:latin typeface="+mn-lt"/>
          <a:ea typeface="ＭＳ Ｐゴシック" charset="0"/>
          <a:cs typeface="+mn-cs"/>
        </a:defRPr>
      </a:lvl2pPr>
      <a:lvl3pPr marL="784338" indent="-224097" algn="l" defTabSz="913505" rtl="0" eaLnBrk="1" fontAlgn="base" hangingPunct="1">
        <a:lnSpc>
          <a:spcPct val="90000"/>
        </a:lnSpc>
        <a:spcBef>
          <a:spcPct val="20000"/>
        </a:spcBef>
        <a:spcAft>
          <a:spcPct val="0"/>
        </a:spcAft>
        <a:buSzPct val="90000"/>
        <a:buFont typeface="Arial" charset="0"/>
        <a:buChar char="•"/>
        <a:defRPr sz="1961" kern="1200">
          <a:solidFill>
            <a:schemeClr val="tx2"/>
          </a:solidFill>
          <a:latin typeface="+mn-lt"/>
          <a:ea typeface="ＭＳ Ｐゴシック" charset="0"/>
          <a:cs typeface="+mn-cs"/>
        </a:defRPr>
      </a:lvl3pPr>
      <a:lvl4pPr marL="1008435" indent="-224097" algn="l" defTabSz="913505" rtl="0" eaLnBrk="1" fontAlgn="base" hangingPunct="1">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4pPr>
      <a:lvl5pPr marL="1232531" indent="-224097" algn="l" defTabSz="913505" rtl="0" eaLnBrk="1" fontAlgn="base" hangingPunct="1">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E7A5FD-4B6B-444B-80F4-BD8B92D963F6}"/>
              </a:ext>
            </a:extLst>
          </p:cNvPr>
          <p:cNvPicPr>
            <a:picLocks noChangeAspect="1"/>
          </p:cNvPicPr>
          <p:nvPr/>
        </p:nvPicPr>
        <p:blipFill rotWithShape="1">
          <a:blip r:embed="rId14"/>
          <a:srcRect t="58527"/>
          <a:stretch/>
        </p:blipFill>
        <p:spPr>
          <a:xfrm>
            <a:off x="0" y="6311900"/>
            <a:ext cx="12192000" cy="656349"/>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227B8B-8530-471C-837A-298CF163F19D}" type="datetimeFigureOut">
              <a:rPr lang="en-US" smtClean="0"/>
              <a:t>9/19/2018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Segoe Pro" panose="020B0502040504020203" pitchFamily="34" charset="0"/>
              </a:defRPr>
            </a:lvl1pPr>
          </a:lstStyle>
          <a:p>
            <a:endParaRPr lang="en-US" dirty="0"/>
          </a:p>
        </p:txBody>
      </p:sp>
      <p:sp>
        <p:nvSpPr>
          <p:cNvPr id="6" name="Slide Number Placeholder 5"/>
          <p:cNvSpPr>
            <a:spLocks noGrp="1"/>
          </p:cNvSpPr>
          <p:nvPr>
            <p:ph type="sldNum" sz="quarter" idx="4"/>
          </p:nvPr>
        </p:nvSpPr>
        <p:spPr>
          <a:xfrm>
            <a:off x="10079179" y="6538912"/>
            <a:ext cx="413327" cy="365125"/>
          </a:xfrm>
          <a:prstGeom prst="rect">
            <a:avLst/>
          </a:prstGeom>
        </p:spPr>
        <p:txBody>
          <a:bodyPr vert="horz" lIns="91440" tIns="45720" rIns="91440" bIns="45720" rtlCol="0" anchor="ctr"/>
          <a:lstStyle>
            <a:lvl1pPr algn="r">
              <a:defRPr sz="1200" b="1">
                <a:solidFill>
                  <a:schemeClr val="tx1"/>
                </a:solidFill>
              </a:defRPr>
            </a:lvl1pPr>
          </a:lstStyle>
          <a:p>
            <a:fld id="{9ABD6D8A-3BAA-40AC-9301-E85BBD1BD5FA}" type="slidenum">
              <a:rPr lang="en-US" smtClean="0"/>
              <a:t>‹#›</a:t>
            </a:fld>
            <a:endParaRPr lang="en-US" dirty="0"/>
          </a:p>
        </p:txBody>
      </p:sp>
    </p:spTree>
    <p:extLst>
      <p:ext uri="{BB962C8B-B14F-4D97-AF65-F5344CB8AC3E}">
        <p14:creationId xmlns:p14="http://schemas.microsoft.com/office/powerpoint/2010/main" val="2918491750"/>
      </p:ext>
    </p:extLst>
  </p:cSld>
  <p:clrMap bg1="lt1" tx1="dk1" bg2="lt2" tx2="dk2" accent1="accent1" accent2="accent2" accent3="accent3" accent4="accent4" accent5="accent5" accent6="accent6" hlink="hlink" folHlink="folHlink"/>
  <p:sldLayoutIdLst>
    <p:sldLayoutId id="2147483967" r:id="rId1"/>
    <p:sldLayoutId id="2147483968" r:id="rId2"/>
    <p:sldLayoutId id="2147483969" r:id="rId3"/>
    <p:sldLayoutId id="2147483970" r:id="rId4"/>
    <p:sldLayoutId id="2147483971" r:id="rId5"/>
    <p:sldLayoutId id="2147483972" r:id="rId6"/>
    <p:sldLayoutId id="2147483973" r:id="rId7"/>
    <p:sldLayoutId id="2147483974" r:id="rId8"/>
    <p:sldLayoutId id="2147483975" r:id="rId9"/>
    <p:sldLayoutId id="2147483976" r:id="rId10"/>
    <p:sldLayoutId id="2147483977" r:id="rId11"/>
    <p:sldLayoutId id="2147483978"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Segoe Pro Display Light" panose="020B03020405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33"/>
          <a:stretch>
            <a:fillRect/>
          </a:stretch>
        </p:blipFill>
        <p:spPr>
          <a:xfrm rot="5400000">
            <a:off x="9208748" y="2991034"/>
            <a:ext cx="6858623" cy="876557"/>
          </a:xfrm>
          <a:prstGeom prst="rect">
            <a:avLst/>
          </a:prstGeom>
        </p:spPr>
      </p:pic>
      <p:sp>
        <p:nvSpPr>
          <p:cNvPr id="5" name="MSIPCM126a4487b9df95830b129d1d" descr="{&quot;HashCode&quot;:-1634785317,&quot;Placement&quot;:&quot;Footer&quot;,&quot;Top&quot;:519.343,&quot;Left&quot;:0.0,&quot;SlideWidth&quot;:960,&quot;SlideHeight&quot;:540}">
            <a:extLst>
              <a:ext uri="{FF2B5EF4-FFF2-40B4-BE49-F238E27FC236}">
                <a16:creationId xmlns:a16="http://schemas.microsoft.com/office/drawing/2014/main" id="{3CF08CA8-913B-452D-A7F0-EC636F9C2523}"/>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endParaRPr lang="en-US" sz="1000" dirty="0" err="1">
              <a:solidFill>
                <a:srgbClr val="000000"/>
              </a:solidFill>
              <a:latin typeface="Calibri" panose="020F0502020204030204" pitchFamily="34" charset="0"/>
            </a:endParaRPr>
          </a:p>
        </p:txBody>
      </p:sp>
      <p:sp>
        <p:nvSpPr>
          <p:cNvPr id="8" name="Rectangle 7">
            <a:extLst>
              <a:ext uri="{FF2B5EF4-FFF2-40B4-BE49-F238E27FC236}">
                <a16:creationId xmlns:a16="http://schemas.microsoft.com/office/drawing/2014/main" id="{547E4791-3157-4F9E-9464-87492F05F0ED}"/>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827851920"/>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 id="2147483695" r:id="rId19"/>
    <p:sldLayoutId id="2147483696" r:id="rId20"/>
    <p:sldLayoutId id="2147483697" r:id="rId21"/>
    <p:sldLayoutId id="2147483698" r:id="rId22"/>
    <p:sldLayoutId id="2147483699" r:id="rId23"/>
    <p:sldLayoutId id="2147483700" r:id="rId24"/>
    <p:sldLayoutId id="2147483701" r:id="rId25"/>
    <p:sldLayoutId id="2147483702" r:id="rId26"/>
    <p:sldLayoutId id="2147483703" r:id="rId27"/>
    <p:sldLayoutId id="2147483704" r:id="rId28"/>
    <p:sldLayoutId id="2147483705" r:id="rId29"/>
    <p:sldLayoutId id="2147483706" r:id="rId30"/>
    <p:sldLayoutId id="2147483707" r:id="rId31"/>
  </p:sldLayoutIdLst>
  <p:transition>
    <p:fade/>
  </p:transition>
  <p:hf sldNum="0" hdr="0" ftr="0" dt="0"/>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1"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367"/>
            <a:endParaRPr lang="en-US" dirty="0">
              <a:solidFill>
                <a:prstClr val="black">
                  <a:tint val="75000"/>
                </a:prstClr>
              </a:solidFill>
            </a:endParaRPr>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367"/>
            <a:endParaRPr lang="en-US" dirty="0">
              <a:solidFill>
                <a:prstClr val="black">
                  <a:tint val="75000"/>
                </a:prstClr>
              </a:solidFill>
            </a:endParaRPr>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367"/>
            <a:fld id="{46E531C4-134F-48E8-9849-F585F97ECCA2}" type="slidenum">
              <a:rPr lang="en-US" smtClean="0">
                <a:solidFill>
                  <a:prstClr val="black">
                    <a:tint val="75000"/>
                  </a:prstClr>
                </a:solidFill>
              </a:rPr>
              <a:pPr defTabSz="914367"/>
              <a:t>‹#›</a:t>
            </a:fld>
            <a:endParaRPr lang="en-US" dirty="0">
              <a:solidFill>
                <a:prstClr val="black">
                  <a:tint val="75000"/>
                </a:prstClr>
              </a:solidFill>
            </a:endParaRPr>
          </a:p>
        </p:txBody>
      </p:sp>
      <p:pic>
        <p:nvPicPr>
          <p:cNvPr id="7" name="Picture 6"/>
          <p:cNvPicPr>
            <a:picLocks noChangeAspect="1"/>
          </p:cNvPicPr>
          <p:nvPr/>
        </p:nvPicPr>
        <p:blipFill>
          <a:blip r:embed="rId13"/>
          <a:stretch>
            <a:fillRect/>
          </a:stretch>
        </p:blipFill>
        <p:spPr>
          <a:xfrm rot="5400000">
            <a:off x="9302126" y="2991033"/>
            <a:ext cx="6858623" cy="876557"/>
          </a:xfrm>
          <a:prstGeom prst="rect">
            <a:avLst/>
          </a:prstGeom>
        </p:spPr>
      </p:pic>
      <p:sp>
        <p:nvSpPr>
          <p:cNvPr id="9" name="MSIPCMbe9c4d5d910399ecfccd2f58" descr="{&quot;HashCode&quot;:-1634785317,&quot;Placement&quot;:&quot;Footer&quot;,&quot;Top&quot;:519.343,&quot;Left&quot;:0.0,&quot;SlideWidth&quot;:960,&quot;SlideHeight&quot;:540}">
            <a:extLst>
              <a:ext uri="{FF2B5EF4-FFF2-40B4-BE49-F238E27FC236}">
                <a16:creationId xmlns:a16="http://schemas.microsoft.com/office/drawing/2014/main" id="{5AF06A31-9A7B-449F-BD1C-9F0EA5251D94}"/>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Classified as Microsoft Confidential</a:t>
            </a:r>
          </a:p>
        </p:txBody>
      </p:sp>
    </p:spTree>
    <p:extLst>
      <p:ext uri="{BB962C8B-B14F-4D97-AF65-F5344CB8AC3E}">
        <p14:creationId xmlns:p14="http://schemas.microsoft.com/office/powerpoint/2010/main" val="198682969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p:fade/>
  </p:transition>
  <p:hf sldNum="0" hdr="0" ftr="0" dt="0"/>
  <p:txStyles>
    <p:titleStyle>
      <a:lvl1pPr algn="l" defTabSz="91422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56" indent="-228556" algn="l" defTabSz="91422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68" indent="-228556" algn="l" defTabSz="91422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81" indent="-228556" algn="l" defTabSz="91422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93"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005"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118"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30"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41"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53"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25" rtl="0" eaLnBrk="1" latinLnBrk="0" hangingPunct="1">
        <a:defRPr sz="1800" kern="1200">
          <a:solidFill>
            <a:schemeClr val="tx1"/>
          </a:solidFill>
          <a:latin typeface="+mn-lt"/>
          <a:ea typeface="+mn-ea"/>
          <a:cs typeface="+mn-cs"/>
        </a:defRPr>
      </a:lvl1pPr>
      <a:lvl2pPr marL="457112" algn="l" defTabSz="914225" rtl="0" eaLnBrk="1" latinLnBrk="0" hangingPunct="1">
        <a:defRPr sz="1800" kern="1200">
          <a:solidFill>
            <a:schemeClr val="tx1"/>
          </a:solidFill>
          <a:latin typeface="+mn-lt"/>
          <a:ea typeface="+mn-ea"/>
          <a:cs typeface="+mn-cs"/>
        </a:defRPr>
      </a:lvl2pPr>
      <a:lvl3pPr marL="914225" algn="l" defTabSz="914225" rtl="0" eaLnBrk="1" latinLnBrk="0" hangingPunct="1">
        <a:defRPr sz="1800" kern="1200">
          <a:solidFill>
            <a:schemeClr val="tx1"/>
          </a:solidFill>
          <a:latin typeface="+mn-lt"/>
          <a:ea typeface="+mn-ea"/>
          <a:cs typeface="+mn-cs"/>
        </a:defRPr>
      </a:lvl3pPr>
      <a:lvl4pPr marL="1371337" algn="l" defTabSz="914225" rtl="0" eaLnBrk="1" latinLnBrk="0" hangingPunct="1">
        <a:defRPr sz="1800" kern="1200">
          <a:solidFill>
            <a:schemeClr val="tx1"/>
          </a:solidFill>
          <a:latin typeface="+mn-lt"/>
          <a:ea typeface="+mn-ea"/>
          <a:cs typeface="+mn-cs"/>
        </a:defRPr>
      </a:lvl4pPr>
      <a:lvl5pPr marL="1828449" algn="l" defTabSz="914225" rtl="0" eaLnBrk="1" latinLnBrk="0" hangingPunct="1">
        <a:defRPr sz="1800" kern="1200">
          <a:solidFill>
            <a:schemeClr val="tx1"/>
          </a:solidFill>
          <a:latin typeface="+mn-lt"/>
          <a:ea typeface="+mn-ea"/>
          <a:cs typeface="+mn-cs"/>
        </a:defRPr>
      </a:lvl5pPr>
      <a:lvl6pPr marL="2285561" algn="l" defTabSz="914225" rtl="0" eaLnBrk="1" latinLnBrk="0" hangingPunct="1">
        <a:defRPr sz="1800" kern="1200">
          <a:solidFill>
            <a:schemeClr val="tx1"/>
          </a:solidFill>
          <a:latin typeface="+mn-lt"/>
          <a:ea typeface="+mn-ea"/>
          <a:cs typeface="+mn-cs"/>
        </a:defRPr>
      </a:lvl6pPr>
      <a:lvl7pPr marL="2742674" algn="l" defTabSz="914225" rtl="0" eaLnBrk="1" latinLnBrk="0" hangingPunct="1">
        <a:defRPr sz="1800" kern="1200">
          <a:solidFill>
            <a:schemeClr val="tx1"/>
          </a:solidFill>
          <a:latin typeface="+mn-lt"/>
          <a:ea typeface="+mn-ea"/>
          <a:cs typeface="+mn-cs"/>
        </a:defRPr>
      </a:lvl7pPr>
      <a:lvl8pPr marL="3199785" algn="l" defTabSz="914225" rtl="0" eaLnBrk="1" latinLnBrk="0" hangingPunct="1">
        <a:defRPr sz="1800" kern="1200">
          <a:solidFill>
            <a:schemeClr val="tx1"/>
          </a:solidFill>
          <a:latin typeface="+mn-lt"/>
          <a:ea typeface="+mn-ea"/>
          <a:cs typeface="+mn-cs"/>
        </a:defRPr>
      </a:lvl8pPr>
      <a:lvl9pPr marL="3656897" algn="l" defTabSz="914225"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9208748" y="2991034"/>
            <a:ext cx="6858623" cy="876557"/>
          </a:xfrm>
          <a:prstGeom prst="rect">
            <a:avLst/>
          </a:prstGeom>
        </p:spPr>
      </p:pic>
      <p:sp>
        <p:nvSpPr>
          <p:cNvPr id="5" name="MSIPCM38f74b8984ddb8755173b2f8" descr="{&quot;HashCode&quot;:-1634785317,&quot;Placement&quot;:&quot;Footer&quot;,&quot;Top&quot;:519.343,&quot;Left&quot;:0.0,&quot;SlideWidth&quot;:960,&quot;SlideHeight&quot;:540}">
            <a:extLst>
              <a:ext uri="{FF2B5EF4-FFF2-40B4-BE49-F238E27FC236}">
                <a16:creationId xmlns:a16="http://schemas.microsoft.com/office/drawing/2014/main" id="{032EE7DD-ADBE-4032-90EA-AE6F25A2CD6E}"/>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endParaRPr lang="en-US" sz="1000" dirty="0" err="1">
              <a:solidFill>
                <a:srgbClr val="000000"/>
              </a:solidFill>
              <a:latin typeface="Calibri" panose="020F0502020204030204" pitchFamily="34" charset="0"/>
            </a:endParaRPr>
          </a:p>
        </p:txBody>
      </p:sp>
    </p:spTree>
    <p:extLst>
      <p:ext uri="{BB962C8B-B14F-4D97-AF65-F5344CB8AC3E}">
        <p14:creationId xmlns:p14="http://schemas.microsoft.com/office/powerpoint/2010/main" val="1337365283"/>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 id="2147483747" r:id="rId13"/>
    <p:sldLayoutId id="2147483748" r:id="rId14"/>
    <p:sldLayoutId id="2147483749" r:id="rId15"/>
    <p:sldLayoutId id="2147483750" r:id="rId16"/>
    <p:sldLayoutId id="2147483751" r:id="rId17"/>
    <p:sldLayoutId id="2147483752" r:id="rId18"/>
    <p:sldLayoutId id="2147483753" r:id="rId19"/>
    <p:sldLayoutId id="2147483754" r:id="rId20"/>
    <p:sldLayoutId id="2147483755" r:id="rId21"/>
    <p:sldLayoutId id="2147483756" r:id="rId22"/>
    <p:sldLayoutId id="2147483757" r:id="rId23"/>
    <p:sldLayoutId id="2147483758" r:id="rId24"/>
    <p:sldLayoutId id="2147483759" r:id="rId25"/>
    <p:sldLayoutId id="2147483760" r:id="rId26"/>
    <p:sldLayoutId id="2147483761" r:id="rId27"/>
    <p:sldLayoutId id="2147483762" r:id="rId28"/>
    <p:sldLayoutId id="2147483763" r:id="rId29"/>
    <p:sldLayoutId id="2147483764" r:id="rId30"/>
    <p:sldLayoutId id="2147483765" r:id="rId31"/>
  </p:sldLayoutIdLst>
  <p:transition>
    <p:fade/>
  </p:transition>
  <p:hf sldNum="0" hdr="0" ftr="0" dt="0"/>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078"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2051" name="Text Placeholder 3"/>
          <p:cNvSpPr>
            <a:spLocks noGrp="1"/>
          </p:cNvSpPr>
          <p:nvPr>
            <p:ph type="body" idx="1"/>
          </p:nvPr>
        </p:nvSpPr>
        <p:spPr bwMode="auto">
          <a:xfrm>
            <a:off x="269239" y="1189177"/>
            <a:ext cx="11653523" cy="20514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182880" tIns="146304" rIns="182880" bIns="14630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3"/>
          </p:nvPr>
        </p:nvSpPr>
        <p:spPr>
          <a:xfrm>
            <a:off x="448212" y="6437742"/>
            <a:ext cx="3859607" cy="133860"/>
          </a:xfrm>
          <a:prstGeom prst="rect">
            <a:avLst/>
          </a:prstGeom>
        </p:spPr>
        <p:txBody>
          <a:bodyPr vert="horz" lIns="0" tIns="0" rIns="91440" bIns="0" rtlCol="0" anchor="ctr"/>
          <a:lstStyle>
            <a:lvl1pPr marL="0" algn="l" defTabSz="914367" rtl="0" eaLnBrk="1" fontAlgn="auto" latinLnBrk="0" hangingPunct="1">
              <a:spcBef>
                <a:spcPts val="0"/>
              </a:spcBef>
              <a:spcAft>
                <a:spcPts val="0"/>
              </a:spcAft>
              <a:defRPr lang="en-US" sz="882" kern="1200" dirty="0" smtClean="0">
                <a:solidFill>
                  <a:srgbClr val="505050"/>
                </a:solidFill>
                <a:latin typeface="+mn-lt"/>
                <a:ea typeface="+mn-ea"/>
                <a:cs typeface="+mn-cs"/>
              </a:defRPr>
            </a:lvl1pPr>
          </a:lstStyle>
          <a:p>
            <a:endParaRPr lang="en-US" dirty="0"/>
          </a:p>
        </p:txBody>
      </p:sp>
      <p:sp>
        <p:nvSpPr>
          <p:cNvPr id="5" name="Slide Number Placeholder 4"/>
          <p:cNvSpPr>
            <a:spLocks noGrp="1"/>
          </p:cNvSpPr>
          <p:nvPr>
            <p:ph type="sldNum" sz="quarter" idx="4"/>
          </p:nvPr>
        </p:nvSpPr>
        <p:spPr>
          <a:xfrm>
            <a:off x="11367165" y="6437742"/>
            <a:ext cx="555597" cy="133860"/>
          </a:xfrm>
          <a:prstGeom prst="rect">
            <a:avLst/>
          </a:prstGeom>
        </p:spPr>
        <p:txBody>
          <a:bodyPr vert="horz" lIns="91440" tIns="0" rIns="0" bIns="0" rtlCol="0" anchor="ctr"/>
          <a:lstStyle>
            <a:lvl1pPr algn="r" defTabSz="914367" fontAlgn="auto">
              <a:spcBef>
                <a:spcPts val="0"/>
              </a:spcBef>
              <a:spcAft>
                <a:spcPts val="0"/>
              </a:spcAft>
              <a:defRPr lang="en-US" sz="882" b="0" kern="1200">
                <a:solidFill>
                  <a:srgbClr val="505050"/>
                </a:solidFill>
                <a:latin typeface="+mn-lt"/>
                <a:ea typeface="+mn-ea"/>
                <a:cs typeface="+mn-cs"/>
              </a:defRPr>
            </a:lvl1pPr>
          </a:lstStyle>
          <a:p>
            <a:fld id="{4E4C8473-95EA-48C2-917D-84A3AF9AB99B}" type="slidenum">
              <a:rPr lang="en-US" smtClean="0"/>
              <a:t>‹#›</a:t>
            </a:fld>
            <a:endParaRPr lang="en-US" dirty="0"/>
          </a:p>
        </p:txBody>
      </p:sp>
      <p:pic>
        <p:nvPicPr>
          <p:cNvPr id="6" name="Picture 5"/>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rot="5400000">
            <a:off x="9302126" y="2991033"/>
            <a:ext cx="6858623" cy="876557"/>
          </a:xfrm>
          <a:prstGeom prst="rect">
            <a:avLst/>
          </a:prstGeom>
        </p:spPr>
      </p:pic>
      <p:sp>
        <p:nvSpPr>
          <p:cNvPr id="7" name="MSIPCM12294ab4b52786fb6fac6129" descr="{&quot;HashCode&quot;:-1634785317,&quot;Placement&quot;:&quot;Footer&quot;,&quot;Top&quot;:519.343,&quot;Left&quot;:0.0,&quot;SlideWidth&quot;:960,&quot;SlideHeight&quot;:540}">
            <a:extLst>
              <a:ext uri="{FF2B5EF4-FFF2-40B4-BE49-F238E27FC236}">
                <a16:creationId xmlns:a16="http://schemas.microsoft.com/office/drawing/2014/main" id="{648C7A18-56F8-4DBF-A153-5DC07B75C101}"/>
              </a:ext>
            </a:extLst>
          </p:cNvPr>
          <p:cNvSpPr txBox="1"/>
          <p:nvPr userDrawn="1"/>
        </p:nvSpPr>
        <p:spPr>
          <a:xfrm>
            <a:off x="0" y="6595656"/>
            <a:ext cx="2123853" cy="262344"/>
          </a:xfrm>
          <a:prstGeom prst="rect">
            <a:avLst/>
          </a:prstGeom>
          <a:noFill/>
        </p:spPr>
        <p:txBody>
          <a:bodyPr vert="horz" wrap="square" lIns="0" tIns="0" rIns="0" bIns="0" rtlCol="0" anchor="ctr" anchorCtr="1">
            <a:no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p>
        </p:txBody>
      </p:sp>
    </p:spTree>
    <p:extLst>
      <p:ext uri="{BB962C8B-B14F-4D97-AF65-F5344CB8AC3E}">
        <p14:creationId xmlns:p14="http://schemas.microsoft.com/office/powerpoint/2010/main" val="3581736372"/>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Lst>
  <p:transition>
    <p:fade/>
  </p:transition>
  <p:hf sldNum="0" hdr="0" ftr="0" dt="0"/>
  <p:txStyles>
    <p:titleStyle>
      <a:lvl1pPr algn="l" defTabSz="913505" rtl="0" eaLnBrk="1" fontAlgn="base" hangingPunct="1">
        <a:lnSpc>
          <a:spcPct val="90000"/>
        </a:lnSpc>
        <a:spcBef>
          <a:spcPct val="0"/>
        </a:spcBef>
        <a:spcAft>
          <a:spcPct val="0"/>
        </a:spcAft>
        <a:defRPr lang="en-US" sz="5294" kern="1200" spc="-100" dirty="0">
          <a:ln w="3175">
            <a:noFill/>
          </a:ln>
          <a:solidFill>
            <a:schemeClr val="tx2"/>
          </a:solidFill>
          <a:latin typeface="+mj-lt"/>
          <a:ea typeface="ＭＳ Ｐゴシック" charset="0"/>
          <a:cs typeface="Segoe UI" pitchFamily="34" charset="0"/>
        </a:defRPr>
      </a:lvl1pPr>
      <a:lvl2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2pPr>
      <a:lvl3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3pPr>
      <a:lvl4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4pPr>
      <a:lvl5pPr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5pPr>
      <a:lvl6pPr marL="448193"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6pPr>
      <a:lvl7pPr marL="896386"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7pPr>
      <a:lvl8pPr marL="1344579"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8pPr>
      <a:lvl9pPr marL="1792773" algn="l" defTabSz="913505" rtl="0" eaLnBrk="1" fontAlgn="base" hangingPunct="1">
        <a:lnSpc>
          <a:spcPct val="90000"/>
        </a:lnSpc>
        <a:spcBef>
          <a:spcPct val="0"/>
        </a:spcBef>
        <a:spcAft>
          <a:spcPct val="0"/>
        </a:spcAft>
        <a:defRPr sz="5294">
          <a:solidFill>
            <a:schemeClr val="tx2"/>
          </a:solidFill>
          <a:latin typeface="Segoe UI Light" charset="0"/>
          <a:ea typeface="ＭＳ Ｐゴシック" charset="0"/>
          <a:cs typeface="Segoe UI" charset="0"/>
        </a:defRPr>
      </a:lvl9pPr>
    </p:titleStyle>
    <p:bodyStyle>
      <a:lvl1pPr marL="336145" indent="-336145" algn="l" defTabSz="913505" rtl="0" eaLnBrk="1" fontAlgn="base" hangingPunct="1">
        <a:lnSpc>
          <a:spcPct val="90000"/>
        </a:lnSpc>
        <a:spcBef>
          <a:spcPct val="20000"/>
        </a:spcBef>
        <a:spcAft>
          <a:spcPct val="0"/>
        </a:spcAft>
        <a:buSzPct val="90000"/>
        <a:buFont typeface="Arial" charset="0"/>
        <a:buChar char="•"/>
        <a:defRPr sz="3921" kern="1200">
          <a:solidFill>
            <a:schemeClr val="tx2"/>
          </a:solidFill>
          <a:latin typeface="+mj-lt"/>
          <a:ea typeface="ＭＳ Ｐゴシック" charset="0"/>
          <a:cs typeface="ＭＳ Ｐゴシック" charset="0"/>
        </a:defRPr>
      </a:lvl1pPr>
      <a:lvl2pPr marL="572691" indent="-236546" algn="l" defTabSz="913505" rtl="0" eaLnBrk="1" fontAlgn="base" hangingPunct="1">
        <a:lnSpc>
          <a:spcPct val="90000"/>
        </a:lnSpc>
        <a:spcBef>
          <a:spcPct val="20000"/>
        </a:spcBef>
        <a:spcAft>
          <a:spcPct val="0"/>
        </a:spcAft>
        <a:buSzPct val="90000"/>
        <a:buFont typeface="Arial" charset="0"/>
        <a:buChar char="•"/>
        <a:defRPr sz="2353" kern="1200">
          <a:solidFill>
            <a:schemeClr val="tx2"/>
          </a:solidFill>
          <a:latin typeface="+mn-lt"/>
          <a:ea typeface="ＭＳ Ｐゴシック" charset="0"/>
          <a:cs typeface="+mn-cs"/>
        </a:defRPr>
      </a:lvl2pPr>
      <a:lvl3pPr marL="784338" indent="-224097" algn="l" defTabSz="913505" rtl="0" eaLnBrk="1" fontAlgn="base" hangingPunct="1">
        <a:lnSpc>
          <a:spcPct val="90000"/>
        </a:lnSpc>
        <a:spcBef>
          <a:spcPct val="20000"/>
        </a:spcBef>
        <a:spcAft>
          <a:spcPct val="0"/>
        </a:spcAft>
        <a:buSzPct val="90000"/>
        <a:buFont typeface="Arial" charset="0"/>
        <a:buChar char="•"/>
        <a:defRPr sz="1961" kern="1200">
          <a:solidFill>
            <a:schemeClr val="tx2"/>
          </a:solidFill>
          <a:latin typeface="+mn-lt"/>
          <a:ea typeface="ＭＳ Ｐゴシック" charset="0"/>
          <a:cs typeface="+mn-cs"/>
        </a:defRPr>
      </a:lvl3pPr>
      <a:lvl4pPr marL="1008435" indent="-224097" algn="l" defTabSz="913505" rtl="0" eaLnBrk="1" fontAlgn="base" hangingPunct="1">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4pPr>
      <a:lvl5pPr marL="1232531" indent="-224097" algn="l" defTabSz="913505" rtl="0" eaLnBrk="1" fontAlgn="base" hangingPunct="1">
        <a:lnSpc>
          <a:spcPct val="90000"/>
        </a:lnSpc>
        <a:spcBef>
          <a:spcPct val="20000"/>
        </a:spcBef>
        <a:spcAft>
          <a:spcPct val="0"/>
        </a:spcAft>
        <a:buSzPct val="90000"/>
        <a:buFont typeface="Arial" charset="0"/>
        <a:buChar char="•"/>
        <a:defRPr kern="1200">
          <a:solidFill>
            <a:schemeClr val="tx2"/>
          </a:solidFill>
          <a:latin typeface="+mn-lt"/>
          <a:ea typeface="ＭＳ Ｐゴシック" charset="0"/>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9208748" y="2991034"/>
            <a:ext cx="6858623" cy="876557"/>
          </a:xfrm>
          <a:prstGeom prst="rect">
            <a:avLst/>
          </a:prstGeom>
        </p:spPr>
      </p:pic>
      <p:sp>
        <p:nvSpPr>
          <p:cNvPr id="5" name="MSIPCMa7cd42bbb2aa0bb0cf23c20c" descr="{&quot;HashCode&quot;:-1634785317,&quot;Placement&quot;:&quot;Footer&quot;,&quot;Top&quot;:519.343,&quot;Left&quot;:0.0,&quot;SlideWidth&quot;:960,&quot;SlideHeight&quot;:540}">
            <a:extLst>
              <a:ext uri="{FF2B5EF4-FFF2-40B4-BE49-F238E27FC236}">
                <a16:creationId xmlns:a16="http://schemas.microsoft.com/office/drawing/2014/main" id="{A2E33EDE-5DF6-46FD-AFBA-100A33A75497}"/>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endParaRPr lang="en-US" sz="1000" dirty="0" err="1">
              <a:solidFill>
                <a:srgbClr val="000000"/>
              </a:solidFill>
              <a:latin typeface="Calibri" panose="020F0502020204030204" pitchFamily="34" charset="0"/>
            </a:endParaRPr>
          </a:p>
        </p:txBody>
      </p:sp>
    </p:spTree>
    <p:extLst>
      <p:ext uri="{BB962C8B-B14F-4D97-AF65-F5344CB8AC3E}">
        <p14:creationId xmlns:p14="http://schemas.microsoft.com/office/powerpoint/2010/main" val="3796248461"/>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 id="2147483788" r:id="rId13"/>
    <p:sldLayoutId id="2147483789" r:id="rId14"/>
    <p:sldLayoutId id="2147483790" r:id="rId15"/>
    <p:sldLayoutId id="2147483791" r:id="rId16"/>
    <p:sldLayoutId id="2147483792" r:id="rId17"/>
    <p:sldLayoutId id="2147483793" r:id="rId18"/>
    <p:sldLayoutId id="2147483794" r:id="rId19"/>
    <p:sldLayoutId id="2147483795" r:id="rId20"/>
    <p:sldLayoutId id="2147483796" r:id="rId21"/>
    <p:sldLayoutId id="2147483797" r:id="rId22"/>
    <p:sldLayoutId id="2147483798" r:id="rId23"/>
    <p:sldLayoutId id="2147483799" r:id="rId24"/>
    <p:sldLayoutId id="2147483800" r:id="rId25"/>
    <p:sldLayoutId id="2147483801" r:id="rId26"/>
    <p:sldLayoutId id="2147483802" r:id="rId27"/>
    <p:sldLayoutId id="2147483803" r:id="rId28"/>
    <p:sldLayoutId id="2147483804" r:id="rId29"/>
    <p:sldLayoutId id="2147483805" r:id="rId30"/>
    <p:sldLayoutId id="2147483806" r:id="rId31"/>
  </p:sldLayoutIdLst>
  <p:transition>
    <p:fade/>
  </p:transition>
  <p:hf sldNum="0" hdr="0" ftr="0" dt="0"/>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11094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4C8473-95EA-48C2-917D-84A3AF9AB99B}" type="slidenum">
              <a:rPr lang="en-US" smtClean="0"/>
              <a:t>‹#›</a:t>
            </a:fld>
            <a:endParaRPr lang="en-US" dirty="0"/>
          </a:p>
        </p:txBody>
      </p:sp>
      <p:sp>
        <p:nvSpPr>
          <p:cNvPr id="8" name="Title Placeholder 7"/>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5" name="MSIPCM126a4487b9df95830b129d1d" descr="{&quot;HashCode&quot;:-1634785317,&quot;Placement&quot;:&quot;Footer&quot;,&quot;Top&quot;:519.343,&quot;Left&quot;:0.0,&quot;SlideWidth&quot;:960,&quot;SlideHeight&quot;:540}">
            <a:extLst>
              <a:ext uri="{FF2B5EF4-FFF2-40B4-BE49-F238E27FC236}">
                <a16:creationId xmlns:a16="http://schemas.microsoft.com/office/drawing/2014/main" id="{333B5884-E7E2-4043-BE7B-0CA1B1CB444A}"/>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endParaRPr lang="en-US" sz="1000" dirty="0" err="1">
              <a:solidFill>
                <a:srgbClr val="000000"/>
              </a:solidFill>
              <a:latin typeface="Calibri" panose="020F0502020204030204" pitchFamily="34" charset="0"/>
            </a:endParaRPr>
          </a:p>
        </p:txBody>
      </p:sp>
      <p:sp>
        <p:nvSpPr>
          <p:cNvPr id="7" name="Rectangle 6">
            <a:extLst>
              <a:ext uri="{FF2B5EF4-FFF2-40B4-BE49-F238E27FC236}">
                <a16:creationId xmlns:a16="http://schemas.microsoft.com/office/drawing/2014/main" id="{067DEAE1-C4F9-4B8C-BB35-22CB8FF388D2}"/>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570580834"/>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Segoe Pro Display" panose="020B05020405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b="1"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Segoe Pro Display" panose="020B050204050402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E7A5FD-4B6B-444B-80F4-BD8B92D963F6}"/>
              </a:ext>
            </a:extLst>
          </p:cNvPr>
          <p:cNvPicPr>
            <a:picLocks noChangeAspect="1"/>
          </p:cNvPicPr>
          <p:nvPr/>
        </p:nvPicPr>
        <p:blipFill rotWithShape="1">
          <a:blip r:embed="rId14"/>
          <a:srcRect t="58527"/>
          <a:stretch/>
        </p:blipFill>
        <p:spPr>
          <a:xfrm>
            <a:off x="0" y="6311900"/>
            <a:ext cx="12192000" cy="656349"/>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227B8B-8530-471C-837A-298CF163F19D}" type="datetimeFigureOut">
              <a:rPr lang="en-US" smtClean="0"/>
              <a:t>9/19/2018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079179" y="6538912"/>
            <a:ext cx="413327" cy="365125"/>
          </a:xfrm>
          <a:prstGeom prst="rect">
            <a:avLst/>
          </a:prstGeom>
        </p:spPr>
        <p:txBody>
          <a:bodyPr vert="horz" lIns="91440" tIns="45720" rIns="91440" bIns="45720" rtlCol="0" anchor="ctr"/>
          <a:lstStyle>
            <a:lvl1pPr algn="r">
              <a:defRPr sz="1200" b="1">
                <a:solidFill>
                  <a:schemeClr val="tx1"/>
                </a:solidFill>
              </a:defRPr>
            </a:lvl1pPr>
          </a:lstStyle>
          <a:p>
            <a:fld id="{4E4C8473-95EA-48C2-917D-84A3AF9AB99B}" type="slidenum">
              <a:rPr lang="en-US" smtClean="0"/>
              <a:t>‹#›</a:t>
            </a:fld>
            <a:endParaRPr lang="en-US" dirty="0"/>
          </a:p>
        </p:txBody>
      </p:sp>
      <p:sp>
        <p:nvSpPr>
          <p:cNvPr id="8" name="MSIPCM12294ab4b52786fb6fac6129" descr="{&quot;HashCode&quot;:-1634785317,&quot;Placement&quot;:&quot;Footer&quot;,&quot;Top&quot;:519.343,&quot;Left&quot;:0.0,&quot;SlideWidth&quot;:960,&quot;SlideHeight&quot;:540}">
            <a:extLst>
              <a:ext uri="{FF2B5EF4-FFF2-40B4-BE49-F238E27FC236}">
                <a16:creationId xmlns:a16="http://schemas.microsoft.com/office/drawing/2014/main" id="{A0F2B8A7-6A0D-48AB-B493-46FEC1D353DF}"/>
              </a:ext>
            </a:extLst>
          </p:cNvPr>
          <p:cNvSpPr txBox="1"/>
          <p:nvPr userDrawn="1"/>
        </p:nvSpPr>
        <p:spPr>
          <a:xfrm>
            <a:off x="0" y="6595656"/>
            <a:ext cx="2123853" cy="262344"/>
          </a:xfrm>
          <a:prstGeom prst="rect">
            <a:avLst/>
          </a:prstGeom>
          <a:noFill/>
        </p:spPr>
        <p:txBody>
          <a:bodyPr vert="horz" wrap="square" lIns="0" tIns="0" rIns="0" bIns="0" rtlCol="0" anchor="ctr" anchorCtr="1">
            <a:no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p>
        </p:txBody>
      </p:sp>
    </p:spTree>
    <p:extLst>
      <p:ext uri="{BB962C8B-B14F-4D97-AF65-F5344CB8AC3E}">
        <p14:creationId xmlns:p14="http://schemas.microsoft.com/office/powerpoint/2010/main" val="2370201431"/>
      </p:ext>
    </p:extLst>
  </p:cSld>
  <p:clrMap bg1="lt1" tx1="dk1" bg2="lt2" tx2="dk2" accent1="accent1" accent2="accent2" accent3="accent3" accent4="accent4" accent5="accent5" accent6="accent6" hlink="hlink" folHlink="fol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 id="214748395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Segoe Pro Display Light" panose="020B03020405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E7A5FD-4B6B-444B-80F4-BD8B92D963F6}"/>
              </a:ext>
            </a:extLst>
          </p:cNvPr>
          <p:cNvPicPr>
            <a:picLocks noChangeAspect="1"/>
          </p:cNvPicPr>
          <p:nvPr/>
        </p:nvPicPr>
        <p:blipFill rotWithShape="1">
          <a:blip r:embed="rId15"/>
          <a:srcRect t="58527"/>
          <a:stretch/>
        </p:blipFill>
        <p:spPr>
          <a:xfrm>
            <a:off x="0" y="6311900"/>
            <a:ext cx="12192000" cy="656349"/>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227B8B-8530-471C-837A-298CF163F19D}" type="datetimeFigureOut">
              <a:rPr lang="en-US" smtClean="0"/>
              <a:t>9/19/2018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Segoe Pro" panose="020B0502040504020203" pitchFamily="34" charset="0"/>
              </a:defRPr>
            </a:lvl1pPr>
          </a:lstStyle>
          <a:p>
            <a:endParaRPr lang="en-US" dirty="0"/>
          </a:p>
        </p:txBody>
      </p:sp>
      <p:sp>
        <p:nvSpPr>
          <p:cNvPr id="6" name="Slide Number Placeholder 5"/>
          <p:cNvSpPr>
            <a:spLocks noGrp="1"/>
          </p:cNvSpPr>
          <p:nvPr>
            <p:ph type="sldNum" sz="quarter" idx="4"/>
          </p:nvPr>
        </p:nvSpPr>
        <p:spPr>
          <a:xfrm>
            <a:off x="10079179" y="6538912"/>
            <a:ext cx="413327" cy="365125"/>
          </a:xfrm>
          <a:prstGeom prst="rect">
            <a:avLst/>
          </a:prstGeom>
        </p:spPr>
        <p:txBody>
          <a:bodyPr vert="horz" lIns="91440" tIns="45720" rIns="91440" bIns="45720" rtlCol="0" anchor="ctr"/>
          <a:lstStyle>
            <a:lvl1pPr algn="r">
              <a:defRPr sz="1200" b="1">
                <a:solidFill>
                  <a:schemeClr val="tx1"/>
                </a:solidFill>
              </a:defRPr>
            </a:lvl1pPr>
          </a:lstStyle>
          <a:p>
            <a:fld id="{4E4C8473-95EA-48C2-917D-84A3AF9AB99B}" type="slidenum">
              <a:rPr lang="en-US" smtClean="0"/>
              <a:t>‹#›</a:t>
            </a:fld>
            <a:endParaRPr lang="en-US" dirty="0"/>
          </a:p>
        </p:txBody>
      </p:sp>
      <p:sp>
        <p:nvSpPr>
          <p:cNvPr id="8" name="MSIPCM126a4487b9df95830b129d1d" descr="{&quot;HashCode&quot;:-1634785317,&quot;Placement&quot;:&quot;Footer&quot;,&quot;Top&quot;:519.343,&quot;Left&quot;:0.0,&quot;SlideWidth&quot;:960,&quot;SlideHeight&quot;:540}">
            <a:extLst>
              <a:ext uri="{FF2B5EF4-FFF2-40B4-BE49-F238E27FC236}">
                <a16:creationId xmlns:a16="http://schemas.microsoft.com/office/drawing/2014/main" id="{9F5D74FE-0490-4431-84DE-D0CF73B8320F}"/>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lnSpc>
                <a:spcPct val="90000"/>
              </a:lnSpc>
              <a:spcBef>
                <a:spcPts val="0"/>
              </a:spcBef>
              <a:spcAft>
                <a:spcPts val="0"/>
              </a:spcAft>
            </a:pPr>
            <a:r>
              <a:rPr lang="en-US" sz="1000">
                <a:solidFill>
                  <a:srgbClr val="000000"/>
                </a:solidFill>
                <a:latin typeface="Calibri" panose="020F0502020204030204" pitchFamily="34" charset="0"/>
              </a:rPr>
              <a:t>Classified as Microsoft Confidential</a:t>
            </a:r>
            <a:endParaRPr lang="en-US" sz="1000" dirty="0" err="1">
              <a:solidFill>
                <a:srgbClr val="000000"/>
              </a:solidFill>
              <a:latin typeface="Calibri" panose="020F0502020204030204" pitchFamily="34" charset="0"/>
            </a:endParaRPr>
          </a:p>
        </p:txBody>
      </p:sp>
      <p:sp>
        <p:nvSpPr>
          <p:cNvPr id="9" name="Rectangle 8">
            <a:extLst>
              <a:ext uri="{FF2B5EF4-FFF2-40B4-BE49-F238E27FC236}">
                <a16:creationId xmlns:a16="http://schemas.microsoft.com/office/drawing/2014/main" id="{1F48ACD8-A176-4352-909B-C02884F50B0D}"/>
              </a:ext>
            </a:extLst>
          </p:cNvPr>
          <p:cNvSpPr/>
          <p:nvPr userDrawn="1"/>
        </p:nvSpPr>
        <p:spPr>
          <a:xfrm>
            <a:off x="3996796" y="6488668"/>
            <a:ext cx="4040145" cy="369332"/>
          </a:xfrm>
          <a:prstGeom prst="rect">
            <a:avLst/>
          </a:prstGeom>
        </p:spPr>
        <p:txBody>
          <a:bodyPr wrap="none">
            <a:spAutoFit/>
          </a:bodyPr>
          <a:lstStyle/>
          <a:p>
            <a:pPr marL="0" marR="0">
              <a:spcBef>
                <a:spcPts val="0"/>
              </a:spcBef>
              <a:spcAft>
                <a:spcPts val="0"/>
              </a:spcAft>
            </a:pPr>
            <a:r>
              <a:rPr lang="en-US" sz="1800" dirty="0">
                <a:solidFill>
                  <a:srgbClr val="1A1A1A"/>
                </a:solidFill>
                <a:effectLst/>
                <a:latin typeface="Segoe UI" panose="020B0502040204020203" pitchFamily="34" charset="0"/>
                <a:ea typeface="Calibri" panose="020F0502020204030204" pitchFamily="34" charset="0"/>
              </a:rPr>
              <a:t>© 2017 Microsoft. All rights reserved. </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332046531"/>
      </p:ext>
    </p:extLst>
  </p:cSld>
  <p:clrMap bg1="lt1" tx1="dk1" bg2="lt2" tx2="dk2" accent1="accent1" accent2="accent2" accent3="accent3" accent4="accent4" accent5="accent5" accent6="accent6" hlink="hlink" folHlink="folHlink"/>
  <p:sldLayoutIdLst>
    <p:sldLayoutId id="2147483952" r:id="rId1"/>
    <p:sldLayoutId id="2147483953" r:id="rId2"/>
    <p:sldLayoutId id="2147483954" r:id="rId3"/>
    <p:sldLayoutId id="2147483955" r:id="rId4"/>
    <p:sldLayoutId id="2147483956" r:id="rId5"/>
    <p:sldLayoutId id="2147483957" r:id="rId6"/>
    <p:sldLayoutId id="2147483958" r:id="rId7"/>
    <p:sldLayoutId id="2147483959" r:id="rId8"/>
    <p:sldLayoutId id="2147483960" r:id="rId9"/>
    <p:sldLayoutId id="2147483961" r:id="rId10"/>
    <p:sldLayoutId id="2147483965" r:id="rId11"/>
    <p:sldLayoutId id="2147483935" r:id="rId12"/>
    <p:sldLayoutId id="2147483979"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Segoe Pro Display Light" panose="020B03020405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156.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152.xml"/></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15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4.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15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4.xml"/></Relationships>
</file>

<file path=ppt/slides/_rels/slide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xml"/><Relationship Id="rId1" Type="http://schemas.openxmlformats.org/officeDocument/2006/relationships/slideLayout" Target="../slideLayouts/slideLayout14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4.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154.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0.xml"/><Relationship Id="rId1" Type="http://schemas.openxmlformats.org/officeDocument/2006/relationships/slideLayout" Target="../slideLayouts/slideLayout154.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1.xml"/><Relationship Id="rId1" Type="http://schemas.openxmlformats.org/officeDocument/2006/relationships/slideLayout" Target="../slideLayouts/slideLayout154.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2.xml"/><Relationship Id="rId1" Type="http://schemas.openxmlformats.org/officeDocument/2006/relationships/slideLayout" Target="../slideLayouts/slideLayout154.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3.xml"/><Relationship Id="rId1" Type="http://schemas.openxmlformats.org/officeDocument/2006/relationships/slideLayout" Target="../slideLayouts/slideLayout15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4.xml"/><Relationship Id="rId1" Type="http://schemas.openxmlformats.org/officeDocument/2006/relationships/slideLayout" Target="../slideLayouts/slideLayout15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4.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5.xml"/><Relationship Id="rId1" Type="http://schemas.openxmlformats.org/officeDocument/2006/relationships/slideLayout" Target="../slideLayouts/slideLayout154.xml"/></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6.xml"/><Relationship Id="rId1" Type="http://schemas.openxmlformats.org/officeDocument/2006/relationships/slideLayout" Target="../slideLayouts/slideLayout154.xml"/></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7.xml"/><Relationship Id="rId1" Type="http://schemas.openxmlformats.org/officeDocument/2006/relationships/slideLayout" Target="../slideLayouts/slideLayout154.xml"/></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8.xml"/><Relationship Id="rId1" Type="http://schemas.openxmlformats.org/officeDocument/2006/relationships/slideLayout" Target="../slideLayouts/slideLayout15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4.xml"/></Relationships>
</file>

<file path=ppt/slides/_rels/slide4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54.xml"/></Relationships>
</file>

<file path=ppt/slides/_rels/slide4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54.xml"/></Relationships>
</file>

<file path=ppt/slides/_rels/slide4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54.xml"/></Relationships>
</file>

<file path=ppt/slides/_rels/slide4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54.xml"/></Relationships>
</file>

<file path=ppt/slides/_rels/slide4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5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4.xml"/></Relationships>
</file>

<file path=ppt/slides/_rels/slide4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54.xml"/></Relationships>
</file>

<file path=ppt/slides/_rels/slide4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54.xml"/></Relationships>
</file>

<file path=ppt/slides/_rels/slide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xml"/><Relationship Id="rId1" Type="http://schemas.openxmlformats.org/officeDocument/2006/relationships/slideLayout" Target="../slideLayouts/slideLayout154.xml"/></Relationships>
</file>

<file path=ppt/slides/_rels/slide5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54.xml"/></Relationships>
</file>

<file path=ppt/slides/_rels/slide5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5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54.xml"/></Relationships>
</file>

<file path=ppt/slides/_rels/slide5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54.xml"/></Relationships>
</file>

<file path=ppt/slides/_rels/slide5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154.xml"/></Relationships>
</file>

<file path=ppt/slides/_rels/slide5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5.xml"/><Relationship Id="rId1" Type="http://schemas.openxmlformats.org/officeDocument/2006/relationships/slideLayout" Target="../slideLayouts/slideLayout154.xml"/></Relationships>
</file>

<file path=ppt/slides/_rels/slide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15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54.xml"/></Relationships>
</file>

<file path=ppt/slides/_rels/slide6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6.xml"/><Relationship Id="rId1" Type="http://schemas.openxmlformats.org/officeDocument/2006/relationships/slideLayout" Target="../slideLayouts/slideLayout154.xml"/></Relationships>
</file>

<file path=ppt/slides/_rels/slide6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7.xml"/><Relationship Id="rId1" Type="http://schemas.openxmlformats.org/officeDocument/2006/relationships/slideLayout" Target="../slideLayouts/slideLayout154.xml"/></Relationships>
</file>

<file path=ppt/slides/_rels/slide63.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8.xml"/><Relationship Id="rId1" Type="http://schemas.openxmlformats.org/officeDocument/2006/relationships/slideLayout" Target="../slideLayouts/slideLayout154.xml"/></Relationships>
</file>

<file path=ppt/slides/_rels/slide6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9.xml"/><Relationship Id="rId1" Type="http://schemas.openxmlformats.org/officeDocument/2006/relationships/slideLayout" Target="../slideLayouts/slideLayout154.xml"/></Relationships>
</file>

<file path=ppt/slides/_rels/slide6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0.xml"/><Relationship Id="rId1" Type="http://schemas.openxmlformats.org/officeDocument/2006/relationships/slideLayout" Target="../slideLayouts/slideLayout154.xml"/></Relationships>
</file>

<file path=ppt/slides/_rels/slide6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1.xml"/><Relationship Id="rId1" Type="http://schemas.openxmlformats.org/officeDocument/2006/relationships/slideLayout" Target="../slideLayouts/slideLayout154.xml"/></Relationships>
</file>

<file path=ppt/slides/_rels/slide6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2.xml"/><Relationship Id="rId1" Type="http://schemas.openxmlformats.org/officeDocument/2006/relationships/slideLayout" Target="../slideLayouts/slideLayout154.xml"/></Relationships>
</file>

<file path=ppt/slides/_rels/slide6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3.xml"/><Relationship Id="rId1" Type="http://schemas.openxmlformats.org/officeDocument/2006/relationships/slideLayout" Target="../slideLayouts/slideLayout15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54.xml"/></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15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51.xml"/></Relationships>
</file>

<file path=ppt/slides/_rels/slide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152.xml"/><Relationship Id="rId4"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15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5000" b="-5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72F747A-9115-4483-A58E-12D45B58110C}"/>
              </a:ext>
            </a:extLst>
          </p:cNvPr>
          <p:cNvPicPr>
            <a:picLocks noChangeAspect="1"/>
          </p:cNvPicPr>
          <p:nvPr/>
        </p:nvPicPr>
        <p:blipFill>
          <a:blip r:embed="rId4"/>
          <a:stretch>
            <a:fillRect/>
          </a:stretch>
        </p:blipFill>
        <p:spPr>
          <a:xfrm>
            <a:off x="2945481" y="2933700"/>
            <a:ext cx="6099212" cy="3809508"/>
          </a:xfrm>
          <a:prstGeom prst="rect">
            <a:avLst/>
          </a:prstGeom>
        </p:spPr>
      </p:pic>
      <p:sp>
        <p:nvSpPr>
          <p:cNvPr id="6" name="Text Box 2">
            <a:extLst>
              <a:ext uri="{FF2B5EF4-FFF2-40B4-BE49-F238E27FC236}">
                <a16:creationId xmlns:a16="http://schemas.microsoft.com/office/drawing/2014/main" id="{92F29BB3-C0C9-40ED-8672-1B8751B86358}"/>
              </a:ext>
            </a:extLst>
          </p:cNvPr>
          <p:cNvSpPr txBox="1">
            <a:spLocks noChangeArrowheads="1"/>
          </p:cNvSpPr>
          <p:nvPr/>
        </p:nvSpPr>
        <p:spPr bwMode="auto">
          <a:xfrm>
            <a:off x="210729" y="1436452"/>
            <a:ext cx="8333740" cy="893445"/>
          </a:xfrm>
          <a:prstGeom prst="rect">
            <a:avLst/>
          </a:prstGeom>
          <a:noFill/>
          <a:ln w="9525">
            <a:noFill/>
            <a:miter lim="800000"/>
            <a:headEnd/>
            <a:tailEnd/>
          </a:ln>
        </p:spPr>
        <p:txBody>
          <a:bodyPr rot="0" vert="horz" wrap="square" lIns="91440" tIns="45720" rIns="91440" bIns="45720" anchor="t" anchorCtr="0">
            <a:noAutofit/>
          </a:bodyPr>
          <a:lstStyle/>
          <a:p>
            <a:pPr marL="6350" marR="0" lvl="0" indent="-6350" algn="l" defTabSz="914400" rtl="0" eaLnBrk="1" fontAlgn="auto" latinLnBrk="0" hangingPunct="1">
              <a:lnSpc>
                <a:spcPct val="103000"/>
              </a:lnSpc>
              <a:spcBef>
                <a:spcPts val="0"/>
              </a:spcBef>
              <a:spcAft>
                <a:spcPts val="550"/>
              </a:spcAft>
              <a:buClrTx/>
              <a:buSzTx/>
              <a:buFontTx/>
              <a:buNone/>
              <a:tabLst/>
              <a:defRPr/>
            </a:pPr>
            <a:r>
              <a:rPr kumimoji="0" lang="en-US" sz="3600" b="1" i="0" u="none" strike="noStrike" kern="120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Segoe UI" panose="020B0502040204020203" pitchFamily="34" charset="0"/>
              </a:rPr>
              <a:t>Project Professional Workshop Program</a:t>
            </a:r>
            <a:endParaRPr kumimoji="0" lang="en-US" sz="1100" b="0" i="0" u="none" strike="noStrike" kern="120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mn-cs"/>
            </a:endParaRPr>
          </a:p>
        </p:txBody>
      </p:sp>
      <p:pic>
        <p:nvPicPr>
          <p:cNvPr id="7" name="Picture 6">
            <a:extLst>
              <a:ext uri="{FF2B5EF4-FFF2-40B4-BE49-F238E27FC236}">
                <a16:creationId xmlns:a16="http://schemas.microsoft.com/office/drawing/2014/main" id="{9A6884E6-590F-4691-8C0F-37978D531DF0}"/>
              </a:ext>
            </a:extLst>
          </p:cNvPr>
          <p:cNvPicPr/>
          <p:nvPr/>
        </p:nvPicPr>
        <p:blipFill>
          <a:blip r:embed="rId5">
            <a:extLst>
              <a:ext uri="{28A0092B-C50C-407E-A947-70E740481C1C}">
                <a14:useLocalDpi xmlns:a14="http://schemas.microsoft.com/office/drawing/2010/main" val="0"/>
              </a:ext>
            </a:extLst>
          </a:blip>
          <a:stretch>
            <a:fillRect/>
          </a:stretch>
        </p:blipFill>
        <p:spPr>
          <a:xfrm>
            <a:off x="210729" y="114792"/>
            <a:ext cx="3025140" cy="1156335"/>
          </a:xfrm>
          <a:prstGeom prst="rect">
            <a:avLst/>
          </a:prstGeom>
        </p:spPr>
      </p:pic>
      <p:sp>
        <p:nvSpPr>
          <p:cNvPr id="8" name="Text Box 2">
            <a:extLst>
              <a:ext uri="{FF2B5EF4-FFF2-40B4-BE49-F238E27FC236}">
                <a16:creationId xmlns:a16="http://schemas.microsoft.com/office/drawing/2014/main" id="{5B2E0C74-87CE-4AEF-81A4-53C32526703C}"/>
              </a:ext>
            </a:extLst>
          </p:cNvPr>
          <p:cNvSpPr txBox="1">
            <a:spLocks noChangeArrowheads="1"/>
          </p:cNvSpPr>
          <p:nvPr/>
        </p:nvSpPr>
        <p:spPr bwMode="auto">
          <a:xfrm>
            <a:off x="210729" y="2094722"/>
            <a:ext cx="8333740" cy="471170"/>
          </a:xfrm>
          <a:prstGeom prst="rect">
            <a:avLst/>
          </a:prstGeom>
          <a:noFill/>
          <a:ln w="9525">
            <a:noFill/>
            <a:miter lim="800000"/>
            <a:headEnd/>
            <a:tailEnd/>
          </a:ln>
        </p:spPr>
        <p:txBody>
          <a:bodyPr rot="0" vert="horz" wrap="square" lIns="91440" tIns="45720" rIns="91440" bIns="45720" anchor="t" anchorCtr="0">
            <a:noAutofit/>
          </a:bodyPr>
          <a:lstStyle/>
          <a:p>
            <a:pPr lvl="0"/>
            <a:r>
              <a:rPr lang="en-US" sz="2800" dirty="0">
                <a:solidFill>
                  <a:prstClr val="black"/>
                </a:solidFill>
                <a:latin typeface="Calibri" panose="020F0502020204030204"/>
              </a:rPr>
              <a:t>Module 5 – Fantastic Functions and Where to Find Them</a:t>
            </a:r>
          </a:p>
        </p:txBody>
      </p:sp>
      <p:pic>
        <p:nvPicPr>
          <p:cNvPr id="10" name="Picture 9" descr="A close up of a sign&#10;&#10;Description generated with very high confidence">
            <a:extLst>
              <a:ext uri="{FF2B5EF4-FFF2-40B4-BE49-F238E27FC236}">
                <a16:creationId xmlns:a16="http://schemas.microsoft.com/office/drawing/2014/main" id="{B4A57615-B2A1-4CED-B4C9-BB206F13EDA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652000" y="114792"/>
            <a:ext cx="2451100" cy="2451100"/>
          </a:xfrm>
          <a:prstGeom prst="rect">
            <a:avLst/>
          </a:prstGeom>
        </p:spPr>
      </p:pic>
    </p:spTree>
    <p:extLst>
      <p:ext uri="{BB962C8B-B14F-4D97-AF65-F5344CB8AC3E}">
        <p14:creationId xmlns:p14="http://schemas.microsoft.com/office/powerpoint/2010/main" val="1608411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t>Module 4b – CALCULATE &amp; Variables</a:t>
            </a:r>
            <a:endParaRPr lang="en-US" sz="3600" dirty="0">
              <a:solidFill>
                <a:prstClr val="black"/>
              </a:solidFill>
              <a:latin typeface="Segoe UI" panose="020B0502040204020203" pitchFamily="34" charset="0"/>
              <a:cs typeface="Segoe UI" panose="020B0502040204020203" pitchFamily="34" charset="0"/>
            </a:endParaRP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0" name="Rectangle 9"/>
          <p:cNvSpPr/>
          <p:nvPr/>
        </p:nvSpPr>
        <p:spPr bwMode="auto">
          <a:xfrm>
            <a:off x="528813"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Add Filter</a:t>
            </a:r>
          </a:p>
        </p:txBody>
      </p:sp>
      <p:sp>
        <p:nvSpPr>
          <p:cNvPr id="13" name="Rectangle 12"/>
          <p:cNvSpPr/>
          <p:nvPr/>
        </p:nvSpPr>
        <p:spPr bwMode="auto">
          <a:xfrm>
            <a:off x="3347069" y="3320717"/>
            <a:ext cx="2471062" cy="259882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Ignore Filter</a:t>
            </a:r>
          </a:p>
        </p:txBody>
      </p:sp>
      <p:sp>
        <p:nvSpPr>
          <p:cNvPr id="14" name="Rectangle 13"/>
          <p:cNvSpPr/>
          <p:nvPr/>
        </p:nvSpPr>
        <p:spPr bwMode="auto">
          <a:xfrm>
            <a:off x="6165325"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Update Filter</a:t>
            </a:r>
          </a:p>
        </p:txBody>
      </p:sp>
      <p:sp>
        <p:nvSpPr>
          <p:cNvPr id="15" name="Rectangle 14"/>
          <p:cNvSpPr/>
          <p:nvPr/>
        </p:nvSpPr>
        <p:spPr bwMode="auto">
          <a:xfrm>
            <a:off x="8983580"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Convert Row Context to Filter Context</a:t>
            </a:r>
          </a:p>
        </p:txBody>
      </p:sp>
      <p:sp>
        <p:nvSpPr>
          <p:cNvPr id="3" name="Rectangle 2">
            <a:extLst>
              <a:ext uri="{FF2B5EF4-FFF2-40B4-BE49-F238E27FC236}">
                <a16:creationId xmlns:a16="http://schemas.microsoft.com/office/drawing/2014/main" id="{AAB90D55-CD74-4C6C-B33A-A294BB7EEEB7}"/>
              </a:ext>
            </a:extLst>
          </p:cNvPr>
          <p:cNvSpPr/>
          <p:nvPr/>
        </p:nvSpPr>
        <p:spPr>
          <a:xfrm>
            <a:off x="528813" y="1755987"/>
            <a:ext cx="7497097" cy="369332"/>
          </a:xfrm>
          <a:prstGeom prst="rect">
            <a:avLst/>
          </a:prstGeom>
        </p:spPr>
        <p:txBody>
          <a:bodyPr wrap="square">
            <a:spAutoFit/>
          </a:bodyPr>
          <a:lstStyle/>
          <a:p>
            <a:r>
              <a:rPr lang="en-US" b="1" dirty="0">
                <a:solidFill>
                  <a:srgbClr val="00B0F0"/>
                </a:solidFill>
              </a:rPr>
              <a:t>[Total Sales All Geo] = CALCULATE([Total Sales], ALL(</a:t>
            </a:r>
            <a:r>
              <a:rPr lang="en-US" b="1" dirty="0" err="1">
                <a:solidFill>
                  <a:srgbClr val="00B0F0"/>
                </a:solidFill>
              </a:rPr>
              <a:t>GeographyDim</a:t>
            </a:r>
            <a:r>
              <a:rPr lang="en-US" b="1" dirty="0">
                <a:solidFill>
                  <a:srgbClr val="00B0F0"/>
                </a:solidFill>
              </a:rPr>
              <a:t>))</a:t>
            </a:r>
          </a:p>
        </p:txBody>
      </p:sp>
      <p:sp>
        <p:nvSpPr>
          <p:cNvPr id="12" name="Rectangle 11">
            <a:extLst>
              <a:ext uri="{FF2B5EF4-FFF2-40B4-BE49-F238E27FC236}">
                <a16:creationId xmlns:a16="http://schemas.microsoft.com/office/drawing/2014/main" id="{94714B69-93C6-4092-A9CD-AF18DF1178CF}"/>
              </a:ext>
            </a:extLst>
          </p:cNvPr>
          <p:cNvSpPr/>
          <p:nvPr/>
        </p:nvSpPr>
        <p:spPr>
          <a:xfrm>
            <a:off x="475646" y="2169020"/>
            <a:ext cx="10858390" cy="369332"/>
          </a:xfrm>
          <a:prstGeom prst="rect">
            <a:avLst/>
          </a:prstGeom>
        </p:spPr>
        <p:txBody>
          <a:bodyPr wrap="square">
            <a:spAutoFit/>
          </a:bodyPr>
          <a:lstStyle/>
          <a:p>
            <a:r>
              <a:rPr lang="en-US" b="1" dirty="0">
                <a:solidFill>
                  <a:srgbClr val="00B0F0"/>
                </a:solidFill>
              </a:rPr>
              <a:t>[Total Sales All States] = CALCULATE([Total Sales], ALL(GeographyDim[State]))</a:t>
            </a:r>
          </a:p>
        </p:txBody>
      </p:sp>
      <p:sp>
        <p:nvSpPr>
          <p:cNvPr id="4" name="Rectangle 3">
            <a:extLst>
              <a:ext uri="{FF2B5EF4-FFF2-40B4-BE49-F238E27FC236}">
                <a16:creationId xmlns:a16="http://schemas.microsoft.com/office/drawing/2014/main" id="{06817DDE-9EB6-41F1-A362-46F45BA396D3}"/>
              </a:ext>
            </a:extLst>
          </p:cNvPr>
          <p:cNvSpPr/>
          <p:nvPr/>
        </p:nvSpPr>
        <p:spPr>
          <a:xfrm>
            <a:off x="475646" y="2618366"/>
            <a:ext cx="11279327" cy="369332"/>
          </a:xfrm>
          <a:prstGeom prst="rect">
            <a:avLst/>
          </a:prstGeom>
        </p:spPr>
        <p:txBody>
          <a:bodyPr wrap="square">
            <a:spAutoFit/>
          </a:bodyPr>
          <a:lstStyle/>
          <a:p>
            <a:r>
              <a:rPr lang="en-US" b="1" dirty="0">
                <a:solidFill>
                  <a:srgbClr val="00B0F0"/>
                </a:solidFill>
              </a:rPr>
              <a:t>[Total Sales All Selected States] = CALCULATE([Total Sales], ALLSELECTED(</a:t>
            </a:r>
            <a:r>
              <a:rPr lang="en-US" b="1" dirty="0" err="1">
                <a:solidFill>
                  <a:srgbClr val="00B0F0"/>
                </a:solidFill>
              </a:rPr>
              <a:t>GeographyDim</a:t>
            </a:r>
            <a:r>
              <a:rPr lang="en-US" b="1" dirty="0">
                <a:solidFill>
                  <a:srgbClr val="00B0F0"/>
                </a:solidFill>
              </a:rPr>
              <a:t>[State]))</a:t>
            </a:r>
          </a:p>
        </p:txBody>
      </p:sp>
    </p:spTree>
    <p:extLst>
      <p:ext uri="{BB962C8B-B14F-4D97-AF65-F5344CB8AC3E}">
        <p14:creationId xmlns:p14="http://schemas.microsoft.com/office/powerpoint/2010/main" val="233783165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t>Module 4b – CALCULATE &amp; Variables</a:t>
            </a:r>
            <a:endParaRPr lang="en-US" sz="3600" dirty="0">
              <a:solidFill>
                <a:prstClr val="black"/>
              </a:solidFill>
              <a:latin typeface="Segoe UI" panose="020B0502040204020203" pitchFamily="34" charset="0"/>
              <a:cs typeface="Segoe UI" panose="020B0502040204020203" pitchFamily="34" charset="0"/>
            </a:endParaRP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0" name="Rectangle 9"/>
          <p:cNvSpPr/>
          <p:nvPr/>
        </p:nvSpPr>
        <p:spPr bwMode="auto">
          <a:xfrm>
            <a:off x="528813"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Add Filter</a:t>
            </a:r>
          </a:p>
        </p:txBody>
      </p:sp>
      <p:sp>
        <p:nvSpPr>
          <p:cNvPr id="13" name="Rectangle 12"/>
          <p:cNvSpPr/>
          <p:nvPr/>
        </p:nvSpPr>
        <p:spPr bwMode="auto">
          <a:xfrm>
            <a:off x="3347069"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Ignore Filter</a:t>
            </a:r>
          </a:p>
        </p:txBody>
      </p:sp>
      <p:sp>
        <p:nvSpPr>
          <p:cNvPr id="14" name="Rectangle 13"/>
          <p:cNvSpPr/>
          <p:nvPr/>
        </p:nvSpPr>
        <p:spPr bwMode="auto">
          <a:xfrm>
            <a:off x="6165325" y="3320717"/>
            <a:ext cx="2471062" cy="259882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Update Filter</a:t>
            </a:r>
          </a:p>
        </p:txBody>
      </p:sp>
      <p:sp>
        <p:nvSpPr>
          <p:cNvPr id="15" name="Rectangle 14"/>
          <p:cNvSpPr/>
          <p:nvPr/>
        </p:nvSpPr>
        <p:spPr bwMode="auto">
          <a:xfrm>
            <a:off x="8983580"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Convert Row Context to Filter Context</a:t>
            </a:r>
          </a:p>
        </p:txBody>
      </p:sp>
      <p:sp>
        <p:nvSpPr>
          <p:cNvPr id="11" name="Rectangle 10">
            <a:extLst>
              <a:ext uri="{FF2B5EF4-FFF2-40B4-BE49-F238E27FC236}">
                <a16:creationId xmlns:a16="http://schemas.microsoft.com/office/drawing/2014/main" id="{EDE07AFA-31E3-4C69-9421-A87CACCB6D3F}"/>
              </a:ext>
            </a:extLst>
          </p:cNvPr>
          <p:cNvSpPr/>
          <p:nvPr/>
        </p:nvSpPr>
        <p:spPr>
          <a:xfrm>
            <a:off x="355042" y="1940653"/>
            <a:ext cx="10858390" cy="369332"/>
          </a:xfrm>
          <a:prstGeom prst="rect">
            <a:avLst/>
          </a:prstGeom>
        </p:spPr>
        <p:txBody>
          <a:bodyPr wrap="square">
            <a:spAutoFit/>
          </a:bodyPr>
          <a:lstStyle/>
          <a:p>
            <a:r>
              <a:rPr lang="en-US" b="1" dirty="0">
                <a:solidFill>
                  <a:srgbClr val="00B0F0"/>
                </a:solidFill>
              </a:rPr>
              <a:t>[2014 Sales] = CALCULATE([Total Sales], DateDim[Year] = 2014)</a:t>
            </a:r>
          </a:p>
        </p:txBody>
      </p:sp>
    </p:spTree>
    <p:extLst>
      <p:ext uri="{BB962C8B-B14F-4D97-AF65-F5344CB8AC3E}">
        <p14:creationId xmlns:p14="http://schemas.microsoft.com/office/powerpoint/2010/main" val="401775786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B4EC11-0D7F-4888-B99A-95CC5ACE5410}"/>
              </a:ext>
            </a:extLst>
          </p:cNvPr>
          <p:cNvSpPr>
            <a:spLocks noGrp="1"/>
          </p:cNvSpPr>
          <p:nvPr>
            <p:ph type="title"/>
          </p:nvPr>
        </p:nvSpPr>
        <p:spPr>
          <a:xfrm>
            <a:off x="269239" y="2084172"/>
            <a:ext cx="11653523" cy="3117200"/>
          </a:xfrm>
        </p:spPr>
        <p:txBody>
          <a:bodyPr/>
          <a:lstStyle/>
          <a:p>
            <a:r>
              <a:rPr lang="en-US" b="1" dirty="0">
                <a:solidFill>
                  <a:schemeClr val="bg1"/>
                </a:solidFill>
                <a:latin typeface="Segoe Pro Display" panose="020B0502040504020203" pitchFamily="34" charset="0"/>
              </a:rPr>
              <a:t>Module 05:</a:t>
            </a:r>
            <a:br>
              <a:rPr lang="en-US" b="1" dirty="0">
                <a:solidFill>
                  <a:schemeClr val="bg1"/>
                </a:solidFill>
                <a:latin typeface="Segoe Pro Display" panose="020B0502040504020203" pitchFamily="34" charset="0"/>
              </a:rPr>
            </a:br>
            <a:r>
              <a:rPr lang="en-US" b="1" dirty="0">
                <a:solidFill>
                  <a:schemeClr val="bg1"/>
                </a:solidFill>
                <a:latin typeface="Segoe Pro Display" panose="020B0502040504020203" pitchFamily="34" charset="0"/>
              </a:rPr>
              <a:t>Fantastic Functions &amp; Where to Find Them</a:t>
            </a:r>
          </a:p>
        </p:txBody>
      </p:sp>
    </p:spTree>
    <p:extLst>
      <p:ext uri="{BB962C8B-B14F-4D97-AF65-F5344CB8AC3E}">
        <p14:creationId xmlns:p14="http://schemas.microsoft.com/office/powerpoint/2010/main" val="3707349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E522C76-1869-429C-A9AA-9CF7941915A1}"/>
              </a:ext>
            </a:extLst>
          </p:cNvPr>
          <p:cNvSpPr>
            <a:spLocks noGrp="1"/>
          </p:cNvSpPr>
          <p:nvPr>
            <p:ph type="title"/>
          </p:nvPr>
        </p:nvSpPr>
        <p:spPr/>
        <p:txBody>
          <a:bodyPr>
            <a:normAutofit fontScale="90000"/>
          </a:bodyPr>
          <a:lstStyle/>
          <a:p>
            <a:r>
              <a:rPr lang="en-US" dirty="0"/>
              <a:t>Module 05 – Popular DAX Expressions</a:t>
            </a:r>
          </a:p>
        </p:txBody>
      </p:sp>
      <p:sp>
        <p:nvSpPr>
          <p:cNvPr id="4" name="Text Placeholder 3">
            <a:extLst>
              <a:ext uri="{FF2B5EF4-FFF2-40B4-BE49-F238E27FC236}">
                <a16:creationId xmlns:a16="http://schemas.microsoft.com/office/drawing/2014/main" id="{2B167B12-AF9E-4C3B-88BC-028A5477E593}"/>
              </a:ext>
            </a:extLst>
          </p:cNvPr>
          <p:cNvSpPr>
            <a:spLocks noGrp="1"/>
          </p:cNvSpPr>
          <p:nvPr>
            <p:ph type="body" sz="quarter" idx="13"/>
          </p:nvPr>
        </p:nvSpPr>
        <p:spPr/>
        <p:txBody>
          <a:bodyPr/>
          <a:lstStyle/>
          <a:p>
            <a:pPr marL="0" indent="0">
              <a:buNone/>
            </a:pPr>
            <a:r>
              <a:rPr lang="en-US" sz="3200" dirty="0"/>
              <a:t>Fantastic Functions and Where to Find them</a:t>
            </a:r>
          </a:p>
          <a:p>
            <a:r>
              <a:rPr lang="en-US" dirty="0"/>
              <a:t>Over 200+ DAX functions, with 10 Categories</a:t>
            </a:r>
          </a:p>
          <a:p>
            <a:r>
              <a:rPr lang="en-US" dirty="0"/>
              <a:t>New ones added monthly</a:t>
            </a:r>
          </a:p>
          <a:p>
            <a:endParaRPr lang="en-US" dirty="0"/>
          </a:p>
          <a:p>
            <a:pPr marL="0" indent="0">
              <a:buNone/>
            </a:pPr>
            <a:endParaRPr lang="en-US" dirty="0"/>
          </a:p>
        </p:txBody>
      </p:sp>
    </p:spTree>
    <p:extLst>
      <p:ext uri="{BB962C8B-B14F-4D97-AF65-F5344CB8AC3E}">
        <p14:creationId xmlns:p14="http://schemas.microsoft.com/office/powerpoint/2010/main" val="1414736006"/>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ACD41-1B6C-4F93-AC37-7F3CB8DBEF77}"/>
              </a:ext>
            </a:extLst>
          </p:cNvPr>
          <p:cNvSpPr>
            <a:spLocks noGrp="1"/>
          </p:cNvSpPr>
          <p:nvPr>
            <p:ph type="title"/>
          </p:nvPr>
        </p:nvSpPr>
        <p:spPr/>
        <p:txBody>
          <a:bodyPr>
            <a:normAutofit fontScale="90000"/>
          </a:bodyPr>
          <a:lstStyle/>
          <a:p>
            <a:endParaRPr lang="en-US"/>
          </a:p>
        </p:txBody>
      </p:sp>
      <p:pic>
        <p:nvPicPr>
          <p:cNvPr id="4" name="Picture 3">
            <a:extLst>
              <a:ext uri="{FF2B5EF4-FFF2-40B4-BE49-F238E27FC236}">
                <a16:creationId xmlns:a16="http://schemas.microsoft.com/office/drawing/2014/main" id="{7692D97C-1B20-45F5-871E-008356485381}"/>
              </a:ext>
            </a:extLst>
          </p:cNvPr>
          <p:cNvPicPr>
            <a:picLocks noChangeAspect="1"/>
          </p:cNvPicPr>
          <p:nvPr/>
        </p:nvPicPr>
        <p:blipFill>
          <a:blip r:embed="rId3"/>
          <a:stretch>
            <a:fillRect/>
          </a:stretch>
        </p:blipFill>
        <p:spPr>
          <a:xfrm>
            <a:off x="0" y="0"/>
            <a:ext cx="12192000" cy="6554081"/>
          </a:xfrm>
          <a:prstGeom prst="rect">
            <a:avLst/>
          </a:prstGeom>
        </p:spPr>
      </p:pic>
    </p:spTree>
    <p:extLst>
      <p:ext uri="{BB962C8B-B14F-4D97-AF65-F5344CB8AC3E}">
        <p14:creationId xmlns:p14="http://schemas.microsoft.com/office/powerpoint/2010/main" val="4149461487"/>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926C6-8873-478F-AE03-EDBEF7D9F74D}"/>
              </a:ext>
            </a:extLst>
          </p:cNvPr>
          <p:cNvSpPr>
            <a:spLocks noGrp="1"/>
          </p:cNvSpPr>
          <p:nvPr>
            <p:ph type="title"/>
          </p:nvPr>
        </p:nvSpPr>
        <p:spPr/>
        <p:txBody>
          <a:bodyPr>
            <a:normAutofit fontScale="90000"/>
          </a:bodyPr>
          <a:lstStyle/>
          <a:p>
            <a:r>
              <a:rPr lang="en-US" dirty="0"/>
              <a:t>Module 05 – Popular DAX Expressions</a:t>
            </a:r>
          </a:p>
        </p:txBody>
      </p:sp>
      <p:sp>
        <p:nvSpPr>
          <p:cNvPr id="3" name="Text Placeholder 2">
            <a:extLst>
              <a:ext uri="{FF2B5EF4-FFF2-40B4-BE49-F238E27FC236}">
                <a16:creationId xmlns:a16="http://schemas.microsoft.com/office/drawing/2014/main" id="{8E15A96C-B678-458A-BF6A-2B1B5E19920A}"/>
              </a:ext>
            </a:extLst>
          </p:cNvPr>
          <p:cNvSpPr>
            <a:spLocks noGrp="1"/>
          </p:cNvSpPr>
          <p:nvPr>
            <p:ph type="body" sz="quarter" idx="13"/>
          </p:nvPr>
        </p:nvSpPr>
        <p:spPr/>
        <p:txBody>
          <a:bodyPr/>
          <a:lstStyle/>
          <a:p>
            <a:r>
              <a:rPr lang="en-US" dirty="0"/>
              <a:t>MSDN gives every function:</a:t>
            </a:r>
          </a:p>
          <a:p>
            <a:pPr lvl="1"/>
            <a:r>
              <a:rPr lang="en-US" dirty="0"/>
              <a:t>Description</a:t>
            </a:r>
          </a:p>
          <a:p>
            <a:pPr lvl="1"/>
            <a:r>
              <a:rPr lang="en-US" dirty="0"/>
              <a:t>Syntax &amp; Parameters for function</a:t>
            </a:r>
          </a:p>
          <a:p>
            <a:pPr lvl="1"/>
            <a:r>
              <a:rPr lang="en-US" dirty="0"/>
              <a:t>Return Value</a:t>
            </a:r>
          </a:p>
          <a:p>
            <a:pPr lvl="1"/>
            <a:r>
              <a:rPr lang="en-US" dirty="0"/>
              <a:t>Example</a:t>
            </a:r>
          </a:p>
          <a:p>
            <a:pPr lvl="1"/>
            <a:r>
              <a:rPr lang="en-US" dirty="0"/>
              <a:t>Remarks &amp; Related </a:t>
            </a:r>
          </a:p>
        </p:txBody>
      </p:sp>
    </p:spTree>
    <p:extLst>
      <p:ext uri="{BB962C8B-B14F-4D97-AF65-F5344CB8AC3E}">
        <p14:creationId xmlns:p14="http://schemas.microsoft.com/office/powerpoint/2010/main" val="3531902467"/>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926C6-8873-478F-AE03-EDBEF7D9F74D}"/>
              </a:ext>
            </a:extLst>
          </p:cNvPr>
          <p:cNvSpPr>
            <a:spLocks noGrp="1"/>
          </p:cNvSpPr>
          <p:nvPr>
            <p:ph type="title"/>
          </p:nvPr>
        </p:nvSpPr>
        <p:spPr/>
        <p:txBody>
          <a:bodyPr>
            <a:normAutofit fontScale="90000"/>
          </a:bodyPr>
          <a:lstStyle/>
          <a:p>
            <a:r>
              <a:rPr lang="en-US" dirty="0"/>
              <a:t>Module 05 – Popular DAX Expressions</a:t>
            </a:r>
          </a:p>
        </p:txBody>
      </p:sp>
      <p:sp>
        <p:nvSpPr>
          <p:cNvPr id="3" name="Text Placeholder 2">
            <a:extLst>
              <a:ext uri="{FF2B5EF4-FFF2-40B4-BE49-F238E27FC236}">
                <a16:creationId xmlns:a16="http://schemas.microsoft.com/office/drawing/2014/main" id="{8E15A96C-B678-458A-BF6A-2B1B5E19920A}"/>
              </a:ext>
            </a:extLst>
          </p:cNvPr>
          <p:cNvSpPr>
            <a:spLocks noGrp="1"/>
          </p:cNvSpPr>
          <p:nvPr>
            <p:ph type="body" sz="quarter" idx="13"/>
          </p:nvPr>
        </p:nvSpPr>
        <p:spPr/>
        <p:txBody>
          <a:bodyPr/>
          <a:lstStyle/>
          <a:p>
            <a:r>
              <a:rPr lang="en-US" dirty="0"/>
              <a:t>DAX Function Main Categories</a:t>
            </a:r>
          </a:p>
          <a:p>
            <a:pPr lvl="1"/>
            <a:r>
              <a:rPr lang="en-US" dirty="0"/>
              <a:t>Date and Time Functions</a:t>
            </a:r>
          </a:p>
          <a:p>
            <a:pPr lvl="1"/>
            <a:r>
              <a:rPr lang="en-US" dirty="0"/>
              <a:t>Time Intelligence Functions</a:t>
            </a:r>
          </a:p>
          <a:p>
            <a:pPr lvl="1"/>
            <a:r>
              <a:rPr lang="en-US" dirty="0"/>
              <a:t>Filter Functions</a:t>
            </a:r>
          </a:p>
          <a:p>
            <a:pPr lvl="1"/>
            <a:r>
              <a:rPr lang="en-US" dirty="0"/>
              <a:t>Information Functions</a:t>
            </a:r>
          </a:p>
          <a:p>
            <a:pPr lvl="1"/>
            <a:r>
              <a:rPr lang="en-US" dirty="0"/>
              <a:t>Logical Functions</a:t>
            </a:r>
          </a:p>
          <a:p>
            <a:pPr lvl="1"/>
            <a:r>
              <a:rPr lang="en-US" dirty="0"/>
              <a:t>Math &amp; Trig Functions</a:t>
            </a:r>
          </a:p>
          <a:p>
            <a:pPr lvl="1"/>
            <a:r>
              <a:rPr lang="en-US" dirty="0"/>
              <a:t>Statistical Functions</a:t>
            </a:r>
          </a:p>
          <a:p>
            <a:pPr lvl="1"/>
            <a:r>
              <a:rPr lang="en-US" dirty="0"/>
              <a:t>Text Functions</a:t>
            </a:r>
          </a:p>
        </p:txBody>
      </p:sp>
    </p:spTree>
    <p:extLst>
      <p:ext uri="{BB962C8B-B14F-4D97-AF65-F5344CB8AC3E}">
        <p14:creationId xmlns:p14="http://schemas.microsoft.com/office/powerpoint/2010/main" val="898604375"/>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5EB0C668-09F7-4290-A002-E8486252995A}"/>
              </a:ext>
            </a:extLst>
          </p:cNvPr>
          <p:cNvSpPr txBox="1">
            <a:spLocks/>
          </p:cNvSpPr>
          <p:nvPr/>
        </p:nvSpPr>
        <p:spPr>
          <a:xfrm>
            <a:off x="387226" y="1921941"/>
            <a:ext cx="11653523" cy="2139688"/>
          </a:xfrm>
          <a:prstGeom prst="rect">
            <a:avLst/>
          </a:prstGeom>
          <a:noFill/>
        </p:spPr>
        <p:txBody>
          <a:bodyPr vert="horz" lIns="91440" tIns="91440" rIns="91440" bIns="91440" rtlCol="0" anchor="t" anchorCtr="0">
            <a:spAutoFit/>
          </a:bodyPr>
          <a:lstStyle>
            <a:lvl1pPr algn="l" defTabSz="914400" rtl="0" eaLnBrk="1" latinLnBrk="0" hangingPunct="1">
              <a:lnSpc>
                <a:spcPct val="90000"/>
              </a:lnSpc>
              <a:spcBef>
                <a:spcPct val="0"/>
              </a:spcBef>
              <a:buNone/>
              <a:defRPr sz="7058" kern="1200" spc="-98" baseline="0">
                <a:gradFill>
                  <a:gsLst>
                    <a:gs pos="100000">
                      <a:schemeClr val="tx1"/>
                    </a:gs>
                    <a:gs pos="0">
                      <a:schemeClr val="tx1"/>
                    </a:gs>
                  </a:gsLst>
                  <a:lin ang="5400000" scaled="0"/>
                </a:gradFill>
                <a:latin typeface="Segoe Pro Display Light" panose="020B0302040504020203" pitchFamily="34" charset="0"/>
                <a:ea typeface="+mj-ea"/>
                <a:cs typeface="+mj-cs"/>
              </a:defRPr>
            </a:lvl1pPr>
          </a:lstStyle>
          <a:p>
            <a:r>
              <a:rPr lang="en-US" b="1" dirty="0">
                <a:solidFill>
                  <a:schemeClr val="bg1"/>
                </a:solidFill>
                <a:latin typeface="Segoe Pro Display" panose="020B0502040504020203" pitchFamily="34" charset="0"/>
              </a:rPr>
              <a:t>Module 05a:</a:t>
            </a:r>
            <a:br>
              <a:rPr lang="en-US" b="1" dirty="0">
                <a:solidFill>
                  <a:schemeClr val="bg1"/>
                </a:solidFill>
                <a:latin typeface="Segoe Pro Display" panose="020B0502040504020203" pitchFamily="34" charset="0"/>
              </a:rPr>
            </a:br>
            <a:r>
              <a:rPr lang="en-US" b="1" dirty="0">
                <a:solidFill>
                  <a:schemeClr val="bg1"/>
                </a:solidFill>
                <a:latin typeface="Segoe Pro Display" panose="020B0502040504020203" pitchFamily="34" charset="0"/>
              </a:rPr>
              <a:t>The Basics DAX</a:t>
            </a:r>
          </a:p>
        </p:txBody>
      </p:sp>
    </p:spTree>
    <p:extLst>
      <p:ext uri="{BB962C8B-B14F-4D97-AF65-F5344CB8AC3E}">
        <p14:creationId xmlns:p14="http://schemas.microsoft.com/office/powerpoint/2010/main" val="2363128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926C6-8873-478F-AE03-EDBEF7D9F74D}"/>
              </a:ext>
            </a:extLst>
          </p:cNvPr>
          <p:cNvSpPr>
            <a:spLocks noGrp="1"/>
          </p:cNvSpPr>
          <p:nvPr>
            <p:ph type="title"/>
          </p:nvPr>
        </p:nvSpPr>
        <p:spPr/>
        <p:txBody>
          <a:bodyPr>
            <a:normAutofit fontScale="90000"/>
          </a:bodyPr>
          <a:lstStyle/>
          <a:p>
            <a:r>
              <a:rPr lang="en-US" dirty="0"/>
              <a:t>Module 05a – The Basics</a:t>
            </a:r>
          </a:p>
        </p:txBody>
      </p:sp>
      <p:sp>
        <p:nvSpPr>
          <p:cNvPr id="3" name="Text Placeholder 2">
            <a:extLst>
              <a:ext uri="{FF2B5EF4-FFF2-40B4-BE49-F238E27FC236}">
                <a16:creationId xmlns:a16="http://schemas.microsoft.com/office/drawing/2014/main" id="{8E15A96C-B678-458A-BF6A-2B1B5E19920A}"/>
              </a:ext>
            </a:extLst>
          </p:cNvPr>
          <p:cNvSpPr>
            <a:spLocks noGrp="1"/>
          </p:cNvSpPr>
          <p:nvPr>
            <p:ph type="body" sz="quarter" idx="13"/>
          </p:nvPr>
        </p:nvSpPr>
        <p:spPr/>
        <p:txBody>
          <a:bodyPr/>
          <a:lstStyle/>
          <a:p>
            <a:r>
              <a:rPr lang="en-US" dirty="0"/>
              <a:t>Why you need to Know the Basics</a:t>
            </a:r>
          </a:p>
          <a:p>
            <a:pPr lvl="1"/>
            <a:r>
              <a:rPr lang="en-US" dirty="0"/>
              <a:t>These create your foundational measures</a:t>
            </a:r>
          </a:p>
          <a:p>
            <a:pPr lvl="1"/>
            <a:r>
              <a:rPr lang="en-US" dirty="0"/>
              <a:t>Build off the Basics</a:t>
            </a:r>
          </a:p>
          <a:p>
            <a:pPr lvl="1"/>
            <a:endParaRPr lang="en-US" dirty="0"/>
          </a:p>
          <a:p>
            <a:r>
              <a:rPr lang="en-US" dirty="0"/>
              <a:t>More reliable, formatting options</a:t>
            </a:r>
          </a:p>
          <a:p>
            <a:endParaRPr lang="en-US" dirty="0"/>
          </a:p>
          <a:p>
            <a:r>
              <a:rPr lang="en-US" dirty="0"/>
              <a:t>Begin to learn how DAX works</a:t>
            </a:r>
          </a:p>
        </p:txBody>
      </p:sp>
    </p:spTree>
    <p:extLst>
      <p:ext uri="{BB962C8B-B14F-4D97-AF65-F5344CB8AC3E}">
        <p14:creationId xmlns:p14="http://schemas.microsoft.com/office/powerpoint/2010/main" val="2019745798"/>
      </p:ext>
    </p:extLst>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926C6-8873-478F-AE03-EDBEF7D9F74D}"/>
              </a:ext>
            </a:extLst>
          </p:cNvPr>
          <p:cNvSpPr>
            <a:spLocks noGrp="1"/>
          </p:cNvSpPr>
          <p:nvPr>
            <p:ph type="title"/>
          </p:nvPr>
        </p:nvSpPr>
        <p:spPr/>
        <p:txBody>
          <a:bodyPr>
            <a:normAutofit fontScale="90000"/>
          </a:bodyPr>
          <a:lstStyle/>
          <a:p>
            <a:r>
              <a:rPr lang="en-US" dirty="0"/>
              <a:t>Module 05a – The Basics</a:t>
            </a:r>
          </a:p>
        </p:txBody>
      </p:sp>
      <p:sp>
        <p:nvSpPr>
          <p:cNvPr id="3" name="Text Placeholder 2">
            <a:extLst>
              <a:ext uri="{FF2B5EF4-FFF2-40B4-BE49-F238E27FC236}">
                <a16:creationId xmlns:a16="http://schemas.microsoft.com/office/drawing/2014/main" id="{8E15A96C-B678-458A-BF6A-2B1B5E19920A}"/>
              </a:ext>
            </a:extLst>
          </p:cNvPr>
          <p:cNvSpPr>
            <a:spLocks noGrp="1"/>
          </p:cNvSpPr>
          <p:nvPr>
            <p:ph type="body" sz="quarter" idx="13"/>
          </p:nvPr>
        </p:nvSpPr>
        <p:spPr/>
        <p:txBody>
          <a:bodyPr/>
          <a:lstStyle/>
          <a:p>
            <a:r>
              <a:rPr lang="en-US" dirty="0"/>
              <a:t>Every DAX Function has required “ingredients” (Parameters)</a:t>
            </a:r>
          </a:p>
          <a:p>
            <a:r>
              <a:rPr lang="en-US" dirty="0"/>
              <a:t>Parameters can be an expression, table, column, value, etc.</a:t>
            </a:r>
          </a:p>
          <a:p>
            <a:r>
              <a:rPr lang="en-US" dirty="0"/>
              <a:t>Important to understand parameters per function </a:t>
            </a:r>
          </a:p>
          <a:p>
            <a:endParaRPr lang="en-US" dirty="0"/>
          </a:p>
          <a:p>
            <a:r>
              <a:rPr lang="en-US" dirty="0"/>
              <a:t>They also all have a specified Return Value</a:t>
            </a:r>
          </a:p>
          <a:p>
            <a:r>
              <a:rPr lang="en-US" dirty="0"/>
              <a:t>Can be an expression, scalar value, or even a table</a:t>
            </a:r>
          </a:p>
          <a:p>
            <a:endParaRPr lang="en-US" dirty="0"/>
          </a:p>
        </p:txBody>
      </p:sp>
    </p:spTree>
    <p:extLst>
      <p:ext uri="{BB962C8B-B14F-4D97-AF65-F5344CB8AC3E}">
        <p14:creationId xmlns:p14="http://schemas.microsoft.com/office/powerpoint/2010/main" val="3470684634"/>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4" name="TextBox 3"/>
          <p:cNvSpPr txBox="1"/>
          <p:nvPr/>
        </p:nvSpPr>
        <p:spPr>
          <a:xfrm>
            <a:off x="355042" y="36543"/>
            <a:ext cx="11099599" cy="646331"/>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Segoe UI" panose="020B0502040204020203" pitchFamily="34" charset="0"/>
                <a:cs typeface="Segoe UI" panose="020B0502040204020203" pitchFamily="34" charset="0"/>
              </a:rPr>
              <a:t>COURSE OBJECTIVES </a:t>
            </a:r>
          </a:p>
        </p:txBody>
      </p:sp>
      <p:pic>
        <p:nvPicPr>
          <p:cNvPr id="60" name="Picture 5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404" y="144034"/>
            <a:ext cx="1310624" cy="406167"/>
          </a:xfrm>
          <a:prstGeom prst="rect">
            <a:avLst/>
          </a:prstGeom>
        </p:spPr>
      </p:pic>
      <p:sp>
        <p:nvSpPr>
          <p:cNvPr id="5" name="Rectangle 4"/>
          <p:cNvSpPr/>
          <p:nvPr/>
        </p:nvSpPr>
        <p:spPr>
          <a:xfrm>
            <a:off x="221673" y="1154546"/>
            <a:ext cx="11037454" cy="978729"/>
          </a:xfrm>
          <a:prstGeom prst="rect">
            <a:avLst/>
          </a:prstGeom>
        </p:spPr>
        <p:txBody>
          <a:bodyPr wrap="square">
            <a:spAutoFit/>
          </a:bodyPr>
          <a:lstStyle/>
          <a:p>
            <a:pPr lvl="0">
              <a:lnSpc>
                <a:spcPct val="120000"/>
              </a:lnSpc>
            </a:pPr>
            <a:r>
              <a:rPr kumimoji="0" lang="en-US" sz="2400" b="0" i="0" u="none" strike="noStrike" kern="0" cap="none" spc="0" normalizeH="0" baseline="0" noProof="0" dirty="0">
                <a:ln>
                  <a:noFill/>
                </a:ln>
                <a:solidFill>
                  <a:schemeClr val="tx1">
                    <a:lumMod val="50000"/>
                  </a:schemeClr>
                </a:solidFill>
                <a:effectLst/>
                <a:uLnTx/>
                <a:uFillTx/>
              </a:rPr>
              <a:t>By the end of this course, you will be able to</a:t>
            </a:r>
            <a:r>
              <a:rPr kumimoji="0" lang="en-US" sz="2400" b="0" i="0" u="none" strike="noStrike" kern="0" cap="none" spc="0" normalizeH="0" noProof="0" dirty="0">
                <a:ln>
                  <a:noFill/>
                </a:ln>
                <a:solidFill>
                  <a:schemeClr val="tx1">
                    <a:lumMod val="50000"/>
                  </a:schemeClr>
                </a:solidFill>
                <a:effectLst/>
                <a:uLnTx/>
                <a:uFillTx/>
              </a:rPr>
              <a:t> use DAX to </a:t>
            </a:r>
            <a:r>
              <a:rPr lang="en-US" sz="2400" dirty="0">
                <a:solidFill>
                  <a:schemeClr val="tx1">
                    <a:lumMod val="50000"/>
                  </a:schemeClr>
                </a:solidFill>
              </a:rPr>
              <a:t>create calculations in a </a:t>
            </a:r>
            <a:r>
              <a:rPr lang="en-US" sz="2400" i="1" dirty="0">
                <a:solidFill>
                  <a:schemeClr val="tx1">
                    <a:lumMod val="50000"/>
                  </a:schemeClr>
                </a:solidFill>
              </a:rPr>
              <a:t>Power BI Desktop </a:t>
            </a:r>
            <a:r>
              <a:rPr lang="en-US" sz="2400" dirty="0">
                <a:solidFill>
                  <a:schemeClr val="tx1">
                    <a:lumMod val="50000"/>
                  </a:schemeClr>
                </a:solidFill>
              </a:rPr>
              <a:t>data model.</a:t>
            </a:r>
            <a:r>
              <a:rPr kumimoji="0" lang="en-US" sz="2400" b="0" i="0" u="none" strike="noStrike" kern="0" cap="none" spc="0" normalizeH="0" baseline="0" noProof="0" dirty="0">
                <a:ln>
                  <a:noFill/>
                </a:ln>
                <a:solidFill>
                  <a:schemeClr val="tx1">
                    <a:lumMod val="50000"/>
                  </a:schemeClr>
                </a:solidFill>
                <a:effectLst/>
                <a:uLnTx/>
                <a:uFillTx/>
              </a:rPr>
              <a:t>  Specifically you will be able to: </a:t>
            </a:r>
          </a:p>
        </p:txBody>
      </p:sp>
      <p:sp>
        <p:nvSpPr>
          <p:cNvPr id="7" name="Rectangle 6"/>
          <p:cNvSpPr/>
          <p:nvPr/>
        </p:nvSpPr>
        <p:spPr bwMode="auto">
          <a:xfrm>
            <a:off x="577515" y="2579374"/>
            <a:ext cx="5486400" cy="3904553"/>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6385669" y="2579374"/>
            <a:ext cx="5486400" cy="3904553"/>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591321" y="2551202"/>
            <a:ext cx="11280747" cy="3907964"/>
          </a:xfrm>
          <a:prstGeom prst="rect">
            <a:avLst/>
          </a:prstGeom>
          <a:noFill/>
        </p:spPr>
        <p:txBody>
          <a:bodyPr wrap="square" lIns="182880" tIns="146304" rIns="182880" bIns="146304" numCol="2" spcCol="640080" rtlCol="0">
            <a:noAutofit/>
          </a:bodyPr>
          <a:lstStyle/>
          <a:p>
            <a:pPr marL="342900" marR="0" lvl="0" indent="-342900" defTabSz="914400" eaLnBrk="1" fontAlgn="auto" latinLnBrk="0" hangingPunct="1">
              <a:lnSpc>
                <a:spcPct val="120000"/>
              </a:lnSpc>
              <a:spcBef>
                <a:spcPts val="0"/>
              </a:spcBef>
              <a:spcAft>
                <a:spcPts val="180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chemeClr val="tx1">
                    <a:lumMod val="50000"/>
                  </a:schemeClr>
                </a:solidFill>
                <a:effectLst/>
                <a:uLnTx/>
                <a:uFillTx/>
              </a:rPr>
              <a:t>Understand basic</a:t>
            </a:r>
            <a:r>
              <a:rPr kumimoji="0" lang="en-US" sz="2400" b="0" i="0" u="none" strike="noStrike" kern="0" cap="none" spc="0" normalizeH="0" noProof="0" dirty="0">
                <a:ln>
                  <a:noFill/>
                </a:ln>
                <a:solidFill>
                  <a:schemeClr val="tx1">
                    <a:lumMod val="50000"/>
                  </a:schemeClr>
                </a:solidFill>
                <a:effectLst/>
                <a:uLnTx/>
                <a:uFillTx/>
              </a:rPr>
              <a:t> concepts of Data Modeling</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the consequences of data model design decisions</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concepts of calculated columns and measures</a:t>
            </a:r>
            <a:br>
              <a:rPr lang="en-US" sz="2400" dirty="0">
                <a:solidFill>
                  <a:schemeClr val="tx1">
                    <a:lumMod val="50000"/>
                  </a:schemeClr>
                </a:solidFill>
              </a:rPr>
            </a:br>
            <a:br>
              <a:rPr lang="en-US" sz="2400" dirty="0">
                <a:solidFill>
                  <a:schemeClr val="tx1">
                    <a:lumMod val="50000"/>
                  </a:schemeClr>
                </a:solidFill>
              </a:rPr>
            </a:br>
            <a:endParaRPr lang="en-US" sz="2400" dirty="0">
              <a:solidFill>
                <a:schemeClr val="tx1">
                  <a:lumMod val="50000"/>
                </a:schemeClr>
              </a:solidFill>
            </a:endParaRP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Gain familiarity with standard DAX patterns &amp; CALCULATE</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Understand evaluation contexts and their impact on calculations</a:t>
            </a:r>
          </a:p>
          <a:p>
            <a:pPr marL="342900" indent="-342900">
              <a:lnSpc>
                <a:spcPct val="120000"/>
              </a:lnSpc>
              <a:spcAft>
                <a:spcPts val="1800"/>
              </a:spcAft>
              <a:buFont typeface="Arial" panose="020B0604020202020204" pitchFamily="34" charset="0"/>
              <a:buChar char="•"/>
            </a:pPr>
            <a:r>
              <a:rPr lang="en-US" sz="2400" dirty="0">
                <a:solidFill>
                  <a:schemeClr val="tx1">
                    <a:lumMod val="50000"/>
                  </a:schemeClr>
                </a:solidFill>
              </a:rPr>
              <a:t>Gain ability to parse data modeling formulas </a:t>
            </a:r>
          </a:p>
          <a:p>
            <a:pPr marL="342900" marR="0" lvl="0" indent="-342900" defTabSz="914400" eaLnBrk="1" fontAlgn="auto" latinLnBrk="0" hangingPunct="1">
              <a:lnSpc>
                <a:spcPct val="12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chemeClr val="tx1">
                  <a:lumMod val="50000"/>
                </a:schemeClr>
              </a:solidFill>
              <a:effectLst/>
              <a:uLnTx/>
              <a:uFillTx/>
            </a:endParaRPr>
          </a:p>
          <a:p>
            <a:pPr marL="0" marR="0" lvl="0" indent="0" defTabSz="914400" eaLnBrk="1" fontAlgn="auto" latinLnBrk="0" hangingPunct="1">
              <a:lnSpc>
                <a:spcPct val="90000"/>
              </a:lnSpc>
              <a:spcBef>
                <a:spcPts val="0"/>
              </a:spcBef>
              <a:spcAft>
                <a:spcPts val="600"/>
              </a:spcAft>
              <a:buClrTx/>
              <a:buSzTx/>
              <a:buFontTx/>
              <a:buNone/>
              <a:tabLst/>
              <a:defRPr/>
            </a:pPr>
            <a:endPar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endParaRPr>
          </a:p>
        </p:txBody>
      </p:sp>
    </p:spTree>
    <p:extLst>
      <p:ext uri="{BB962C8B-B14F-4D97-AF65-F5344CB8AC3E}">
        <p14:creationId xmlns:p14="http://schemas.microsoft.com/office/powerpoint/2010/main" val="1061682989"/>
      </p:ext>
    </p:extLst>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926C6-8873-478F-AE03-EDBEF7D9F74D}"/>
              </a:ext>
            </a:extLst>
          </p:cNvPr>
          <p:cNvSpPr>
            <a:spLocks noGrp="1"/>
          </p:cNvSpPr>
          <p:nvPr>
            <p:ph type="title"/>
          </p:nvPr>
        </p:nvSpPr>
        <p:spPr/>
        <p:txBody>
          <a:bodyPr>
            <a:normAutofit fontScale="90000"/>
          </a:bodyPr>
          <a:lstStyle/>
          <a:p>
            <a:r>
              <a:rPr lang="en-US" dirty="0"/>
              <a:t>Module 05a – The Basics</a:t>
            </a:r>
          </a:p>
        </p:txBody>
      </p:sp>
      <p:sp>
        <p:nvSpPr>
          <p:cNvPr id="3" name="Text Placeholder 2">
            <a:extLst>
              <a:ext uri="{FF2B5EF4-FFF2-40B4-BE49-F238E27FC236}">
                <a16:creationId xmlns:a16="http://schemas.microsoft.com/office/drawing/2014/main" id="{8E15A96C-B678-458A-BF6A-2B1B5E19920A}"/>
              </a:ext>
            </a:extLst>
          </p:cNvPr>
          <p:cNvSpPr>
            <a:spLocks noGrp="1"/>
          </p:cNvSpPr>
          <p:nvPr>
            <p:ph type="body" sz="quarter" idx="13"/>
          </p:nvPr>
        </p:nvSpPr>
        <p:spPr>
          <a:xfrm>
            <a:off x="104775" y="1028699"/>
            <a:ext cx="10180638" cy="4959145"/>
          </a:xfrm>
        </p:spPr>
        <p:txBody>
          <a:bodyPr>
            <a:normAutofit fontScale="92500" lnSpcReduction="10000"/>
          </a:bodyPr>
          <a:lstStyle/>
          <a:p>
            <a:r>
              <a:rPr lang="en-US" dirty="0"/>
              <a:t>Examples</a:t>
            </a:r>
          </a:p>
          <a:p>
            <a:r>
              <a:rPr lang="en-US" dirty="0"/>
              <a:t>SUM</a:t>
            </a:r>
          </a:p>
          <a:p>
            <a:pPr lvl="1"/>
            <a:r>
              <a:rPr lang="en-US" b="1" dirty="0">
                <a:latin typeface="Segoe Pro Display" panose="020B0502040504020203" pitchFamily="34" charset="0"/>
              </a:rPr>
              <a:t>Syntax</a:t>
            </a:r>
            <a:r>
              <a:rPr lang="en-US" dirty="0">
                <a:latin typeface="Segoe Pro Display" panose="020B0502040504020203" pitchFamily="34" charset="0"/>
              </a:rPr>
              <a:t> – SUM ( &lt;column&gt; )</a:t>
            </a:r>
          </a:p>
          <a:p>
            <a:pPr lvl="1"/>
            <a:r>
              <a:rPr lang="en-US" b="1" dirty="0">
                <a:latin typeface="Segoe Pro Display" panose="020B0502040504020203" pitchFamily="34" charset="0"/>
              </a:rPr>
              <a:t>Parameters</a:t>
            </a:r>
            <a:r>
              <a:rPr lang="en-US" dirty="0">
                <a:latin typeface="Segoe Pro Display" panose="020B0502040504020203" pitchFamily="34" charset="0"/>
              </a:rPr>
              <a:t> – </a:t>
            </a:r>
            <a:r>
              <a:rPr lang="en-US" b="1" dirty="0">
                <a:latin typeface="Segoe Pro Display" panose="020B0502040504020203" pitchFamily="34" charset="0"/>
              </a:rPr>
              <a:t>column</a:t>
            </a:r>
            <a:r>
              <a:rPr lang="en-US" dirty="0">
                <a:latin typeface="Segoe Pro Display" panose="020B0502040504020203" pitchFamily="34" charset="0"/>
              </a:rPr>
              <a:t>, contains the numbers to sum</a:t>
            </a:r>
          </a:p>
          <a:p>
            <a:pPr lvl="1"/>
            <a:r>
              <a:rPr lang="en-US" b="1" dirty="0">
                <a:latin typeface="Segoe Pro Display" panose="020B0502040504020203" pitchFamily="34" charset="0"/>
              </a:rPr>
              <a:t>Return Value </a:t>
            </a:r>
            <a:r>
              <a:rPr lang="en-US" dirty="0">
                <a:latin typeface="Segoe Pro Display" panose="020B0502040504020203" pitchFamily="34" charset="0"/>
              </a:rPr>
              <a:t>– a decimal number</a:t>
            </a:r>
          </a:p>
          <a:p>
            <a:endParaRPr lang="en-US" dirty="0"/>
          </a:p>
          <a:p>
            <a:r>
              <a:rPr lang="en-US" dirty="0"/>
              <a:t>IF</a:t>
            </a:r>
          </a:p>
          <a:p>
            <a:pPr lvl="1"/>
            <a:r>
              <a:rPr lang="en-US" b="1" dirty="0">
                <a:latin typeface="Segoe Pro Display" panose="020B0502040504020203" pitchFamily="34" charset="0"/>
              </a:rPr>
              <a:t>Syntax</a:t>
            </a:r>
            <a:r>
              <a:rPr lang="en-US" dirty="0">
                <a:latin typeface="Segoe Pro Display" panose="020B0502040504020203" pitchFamily="34" charset="0"/>
              </a:rPr>
              <a:t> – IF ( &lt;</a:t>
            </a:r>
            <a:r>
              <a:rPr lang="en-US" dirty="0" err="1">
                <a:latin typeface="Segoe Pro Display" panose="020B0502040504020203" pitchFamily="34" charset="0"/>
              </a:rPr>
              <a:t>logical_test</a:t>
            </a:r>
            <a:r>
              <a:rPr lang="en-US" dirty="0">
                <a:latin typeface="Segoe Pro Display" panose="020B0502040504020203" pitchFamily="34" charset="0"/>
              </a:rPr>
              <a:t>&gt; , &lt;</a:t>
            </a:r>
            <a:r>
              <a:rPr lang="en-US" dirty="0" err="1">
                <a:latin typeface="Segoe Pro Display" panose="020B0502040504020203" pitchFamily="34" charset="0"/>
              </a:rPr>
              <a:t>value_if_true</a:t>
            </a:r>
            <a:r>
              <a:rPr lang="en-US" dirty="0">
                <a:latin typeface="Segoe Pro Display" panose="020B0502040504020203" pitchFamily="34" charset="0"/>
              </a:rPr>
              <a:t>&gt; , &lt;</a:t>
            </a:r>
            <a:r>
              <a:rPr lang="en-US" dirty="0" err="1">
                <a:latin typeface="Segoe Pro Display" panose="020B0502040504020203" pitchFamily="34" charset="0"/>
              </a:rPr>
              <a:t>value_if_false</a:t>
            </a:r>
            <a:r>
              <a:rPr lang="en-US" dirty="0">
                <a:latin typeface="Segoe Pro Display" panose="020B0502040504020203" pitchFamily="34" charset="0"/>
              </a:rPr>
              <a:t>&gt; )</a:t>
            </a:r>
          </a:p>
          <a:p>
            <a:pPr lvl="1"/>
            <a:r>
              <a:rPr lang="en-US" b="1" dirty="0">
                <a:latin typeface="Segoe Pro Display" panose="020B0502040504020203" pitchFamily="34" charset="0"/>
              </a:rPr>
              <a:t>Parameters</a:t>
            </a:r>
            <a:r>
              <a:rPr lang="en-US" dirty="0">
                <a:latin typeface="Segoe Pro Display" panose="020B0502040504020203" pitchFamily="34" charset="0"/>
              </a:rPr>
              <a:t> – </a:t>
            </a:r>
          </a:p>
          <a:p>
            <a:pPr lvl="2"/>
            <a:r>
              <a:rPr lang="en-US" b="1" dirty="0">
                <a:latin typeface="Segoe Pro Display" panose="020B0502040504020203" pitchFamily="34" charset="0"/>
              </a:rPr>
              <a:t>Logical test </a:t>
            </a:r>
            <a:r>
              <a:rPr lang="en-US" dirty="0">
                <a:latin typeface="Segoe Pro Display" panose="020B0502040504020203" pitchFamily="34" charset="0"/>
              </a:rPr>
              <a:t>– any value or expression that is TRUE or FALSE</a:t>
            </a:r>
          </a:p>
          <a:p>
            <a:pPr lvl="2"/>
            <a:r>
              <a:rPr lang="en-US" b="1" dirty="0">
                <a:latin typeface="Segoe Pro Display" panose="020B0502040504020203" pitchFamily="34" charset="0"/>
              </a:rPr>
              <a:t>If true </a:t>
            </a:r>
            <a:r>
              <a:rPr lang="en-US" dirty="0">
                <a:latin typeface="Segoe Pro Display" panose="020B0502040504020203" pitchFamily="34" charset="0"/>
              </a:rPr>
              <a:t>– the value that is return if the test is TRUE</a:t>
            </a:r>
          </a:p>
          <a:p>
            <a:pPr lvl="2"/>
            <a:r>
              <a:rPr lang="en-US" b="1" dirty="0">
                <a:latin typeface="Segoe Pro Display" panose="020B0502040504020203" pitchFamily="34" charset="0"/>
              </a:rPr>
              <a:t>If false </a:t>
            </a:r>
            <a:r>
              <a:rPr lang="en-US" dirty="0">
                <a:latin typeface="Segoe Pro Display" panose="020B0502040504020203" pitchFamily="34" charset="0"/>
              </a:rPr>
              <a:t>– the value that is returned if the test is FALSE</a:t>
            </a:r>
          </a:p>
          <a:p>
            <a:pPr lvl="1"/>
            <a:r>
              <a:rPr lang="en-US" b="1" dirty="0">
                <a:latin typeface="Segoe Pro Display" panose="020B0502040504020203" pitchFamily="34" charset="0"/>
              </a:rPr>
              <a:t>Return Value </a:t>
            </a:r>
            <a:r>
              <a:rPr lang="en-US" dirty="0">
                <a:latin typeface="Segoe Pro Display" panose="020B0502040504020203" pitchFamily="34" charset="0"/>
              </a:rPr>
              <a:t>– any type of value that can be return by an expression</a:t>
            </a:r>
          </a:p>
          <a:p>
            <a:endParaRPr lang="en-US" dirty="0"/>
          </a:p>
        </p:txBody>
      </p:sp>
    </p:spTree>
    <p:extLst>
      <p:ext uri="{BB962C8B-B14F-4D97-AF65-F5344CB8AC3E}">
        <p14:creationId xmlns:p14="http://schemas.microsoft.com/office/powerpoint/2010/main" val="4063522452"/>
      </p:ext>
    </p:extLst>
  </p:cSld>
  <p:clrMapOvr>
    <a:masterClrMapping/>
  </p:clrMapOvr>
  <p:transition spd="med">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926C6-8873-478F-AE03-EDBEF7D9F74D}"/>
              </a:ext>
            </a:extLst>
          </p:cNvPr>
          <p:cNvSpPr>
            <a:spLocks noGrp="1"/>
          </p:cNvSpPr>
          <p:nvPr>
            <p:ph type="title"/>
          </p:nvPr>
        </p:nvSpPr>
        <p:spPr/>
        <p:txBody>
          <a:bodyPr>
            <a:normAutofit fontScale="90000"/>
          </a:bodyPr>
          <a:lstStyle/>
          <a:p>
            <a:r>
              <a:rPr lang="en-US" dirty="0"/>
              <a:t>Module 05a – The Basics</a:t>
            </a:r>
          </a:p>
        </p:txBody>
      </p:sp>
      <p:sp>
        <p:nvSpPr>
          <p:cNvPr id="3" name="Text Placeholder 2">
            <a:extLst>
              <a:ext uri="{FF2B5EF4-FFF2-40B4-BE49-F238E27FC236}">
                <a16:creationId xmlns:a16="http://schemas.microsoft.com/office/drawing/2014/main" id="{8E15A96C-B678-458A-BF6A-2B1B5E19920A}"/>
              </a:ext>
            </a:extLst>
          </p:cNvPr>
          <p:cNvSpPr>
            <a:spLocks noGrp="1"/>
          </p:cNvSpPr>
          <p:nvPr>
            <p:ph type="body" sz="quarter" idx="13"/>
          </p:nvPr>
        </p:nvSpPr>
        <p:spPr>
          <a:xfrm>
            <a:off x="104775" y="1028699"/>
            <a:ext cx="10180638" cy="4959145"/>
          </a:xfrm>
        </p:spPr>
        <p:txBody>
          <a:bodyPr>
            <a:normAutofit/>
          </a:bodyPr>
          <a:lstStyle/>
          <a:p>
            <a:r>
              <a:rPr lang="en-US" dirty="0"/>
              <a:t>DAX Functions are not all equal. </a:t>
            </a:r>
          </a:p>
          <a:p>
            <a:endParaRPr lang="en-US" dirty="0"/>
          </a:p>
          <a:p>
            <a:r>
              <a:rPr lang="en-US" dirty="0"/>
              <a:t>Some DAX functions are meant solely to be an expression, value, or filter for another Function. </a:t>
            </a:r>
          </a:p>
          <a:p>
            <a:endParaRPr lang="en-US" dirty="0"/>
          </a:p>
          <a:p>
            <a:r>
              <a:rPr lang="en-US" dirty="0"/>
              <a:t>Thus, all DAX Functions are not meant to be used alone. </a:t>
            </a:r>
          </a:p>
          <a:p>
            <a:endParaRPr lang="en-US" dirty="0"/>
          </a:p>
          <a:p>
            <a:r>
              <a:rPr lang="en-US" dirty="0"/>
              <a:t>Nested Functions, or Companion Functions</a:t>
            </a:r>
          </a:p>
        </p:txBody>
      </p:sp>
    </p:spTree>
    <p:extLst>
      <p:ext uri="{BB962C8B-B14F-4D97-AF65-F5344CB8AC3E}">
        <p14:creationId xmlns:p14="http://schemas.microsoft.com/office/powerpoint/2010/main" val="4242721555"/>
      </p:ext>
    </p:extLst>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926C6-8873-478F-AE03-EDBEF7D9F74D}"/>
              </a:ext>
            </a:extLst>
          </p:cNvPr>
          <p:cNvSpPr>
            <a:spLocks noGrp="1"/>
          </p:cNvSpPr>
          <p:nvPr>
            <p:ph type="title"/>
          </p:nvPr>
        </p:nvSpPr>
        <p:spPr/>
        <p:txBody>
          <a:bodyPr>
            <a:normAutofit fontScale="90000"/>
          </a:bodyPr>
          <a:lstStyle/>
          <a:p>
            <a:r>
              <a:rPr lang="en-US" dirty="0"/>
              <a:t>Module 05a – The Basics</a:t>
            </a:r>
          </a:p>
        </p:txBody>
      </p:sp>
      <p:sp>
        <p:nvSpPr>
          <p:cNvPr id="3" name="Text Placeholder 2">
            <a:extLst>
              <a:ext uri="{FF2B5EF4-FFF2-40B4-BE49-F238E27FC236}">
                <a16:creationId xmlns:a16="http://schemas.microsoft.com/office/drawing/2014/main" id="{8E15A96C-B678-458A-BF6A-2B1B5E19920A}"/>
              </a:ext>
            </a:extLst>
          </p:cNvPr>
          <p:cNvSpPr>
            <a:spLocks noGrp="1"/>
          </p:cNvSpPr>
          <p:nvPr>
            <p:ph type="body" sz="quarter" idx="13"/>
          </p:nvPr>
        </p:nvSpPr>
        <p:spPr>
          <a:xfrm>
            <a:off x="104775" y="628169"/>
            <a:ext cx="10180638" cy="5359676"/>
          </a:xfrm>
        </p:spPr>
        <p:txBody>
          <a:bodyPr>
            <a:normAutofit/>
          </a:bodyPr>
          <a:lstStyle/>
          <a:p>
            <a:r>
              <a:rPr lang="en-US" dirty="0"/>
              <a:t>Nested Functions Examples</a:t>
            </a:r>
          </a:p>
          <a:p>
            <a:r>
              <a:rPr lang="en-US" b="1" dirty="0">
                <a:solidFill>
                  <a:srgbClr val="00B0F0"/>
                </a:solidFill>
              </a:rPr>
              <a:t>CALCULATE</a:t>
            </a:r>
          </a:p>
          <a:p>
            <a:pPr lvl="1"/>
            <a:r>
              <a:rPr lang="en-US" b="1" dirty="0">
                <a:latin typeface="Segoe Pro Display" panose="020B0502040504020203" pitchFamily="34" charset="0"/>
              </a:rPr>
              <a:t>Syntax</a:t>
            </a:r>
            <a:r>
              <a:rPr lang="en-US" dirty="0">
                <a:latin typeface="Segoe Pro Display" panose="020B0502040504020203" pitchFamily="34" charset="0"/>
              </a:rPr>
              <a:t> – </a:t>
            </a:r>
            <a:r>
              <a:rPr lang="en-US" b="1" dirty="0">
                <a:solidFill>
                  <a:srgbClr val="00B0F0"/>
                </a:solidFill>
                <a:latin typeface="Segoe Pro Display" panose="020B0502040504020203" pitchFamily="34" charset="0"/>
              </a:rPr>
              <a:t>CALCULATE</a:t>
            </a:r>
            <a:r>
              <a:rPr lang="en-US" dirty="0">
                <a:latin typeface="Segoe Pro Display" panose="020B0502040504020203" pitchFamily="34" charset="0"/>
              </a:rPr>
              <a:t> ( &lt;expression&gt; , &lt;filter1&gt; , &lt;filter2&gt;)</a:t>
            </a:r>
          </a:p>
          <a:p>
            <a:pPr lvl="1"/>
            <a:r>
              <a:rPr lang="en-US" b="1" dirty="0">
                <a:latin typeface="Segoe Pro Display" panose="020B0502040504020203" pitchFamily="34" charset="0"/>
              </a:rPr>
              <a:t>Parameters</a:t>
            </a:r>
            <a:r>
              <a:rPr lang="en-US" dirty="0">
                <a:latin typeface="Segoe Pro Display" panose="020B0502040504020203" pitchFamily="34" charset="0"/>
              </a:rPr>
              <a:t> </a:t>
            </a:r>
          </a:p>
          <a:p>
            <a:pPr lvl="2"/>
            <a:r>
              <a:rPr lang="en-US" dirty="0">
                <a:latin typeface="Segoe Pro Display" panose="020B0502040504020203" pitchFamily="34" charset="0"/>
              </a:rPr>
              <a:t>Expression – what you are evaluating (SUM)</a:t>
            </a:r>
          </a:p>
          <a:p>
            <a:pPr lvl="2"/>
            <a:r>
              <a:rPr lang="en-US" dirty="0">
                <a:latin typeface="Segoe Pro Display" panose="020B0502040504020203" pitchFamily="34" charset="0"/>
              </a:rPr>
              <a:t>Filter1, filter2… - a list of Boolean expression or a table expression that makes a filter</a:t>
            </a:r>
          </a:p>
          <a:p>
            <a:pPr lvl="1"/>
            <a:r>
              <a:rPr lang="en-US" b="1" dirty="0">
                <a:latin typeface="Segoe Pro Display" panose="020B0502040504020203" pitchFamily="34" charset="0"/>
              </a:rPr>
              <a:t>Return Value </a:t>
            </a:r>
            <a:r>
              <a:rPr lang="en-US" dirty="0">
                <a:latin typeface="Segoe Pro Display" panose="020B0502040504020203" pitchFamily="34" charset="0"/>
              </a:rPr>
              <a:t>– the value that is the result of the expression</a:t>
            </a:r>
          </a:p>
          <a:p>
            <a:pPr lvl="1"/>
            <a:endParaRPr lang="en-US" dirty="0">
              <a:latin typeface="Segoe Pro Display" panose="020B0502040504020203" pitchFamily="34" charset="0"/>
            </a:endParaRPr>
          </a:p>
          <a:p>
            <a:pPr lvl="1"/>
            <a:r>
              <a:rPr lang="en-US" b="1" dirty="0">
                <a:solidFill>
                  <a:srgbClr val="00B0F0"/>
                </a:solidFill>
                <a:latin typeface="Segoe Pro Display" panose="020B0502040504020203" pitchFamily="34" charset="0"/>
              </a:rPr>
              <a:t>CALCULATE</a:t>
            </a:r>
            <a:r>
              <a:rPr lang="en-US" dirty="0">
                <a:latin typeface="Segoe Pro Display" panose="020B0502040504020203" pitchFamily="34" charset="0"/>
              </a:rPr>
              <a:t> ( </a:t>
            </a:r>
            <a:r>
              <a:rPr lang="en-US" b="1" dirty="0">
                <a:solidFill>
                  <a:srgbClr val="00B0F0"/>
                </a:solidFill>
                <a:latin typeface="Segoe Pro Display" panose="020B0502040504020203" pitchFamily="34" charset="0"/>
              </a:rPr>
              <a:t>SUM</a:t>
            </a:r>
            <a:r>
              <a:rPr lang="en-US" dirty="0">
                <a:latin typeface="Segoe Pro Display" panose="020B0502040504020203" pitchFamily="34" charset="0"/>
              </a:rPr>
              <a:t> ( </a:t>
            </a:r>
            <a:r>
              <a:rPr lang="en-US" b="1" dirty="0">
                <a:solidFill>
                  <a:schemeClr val="accent2"/>
                </a:solidFill>
                <a:latin typeface="Segoe Pro Display" panose="020B0502040504020203" pitchFamily="34" charset="0"/>
              </a:rPr>
              <a:t>Table[Column] </a:t>
            </a:r>
            <a:r>
              <a:rPr lang="en-US" dirty="0">
                <a:latin typeface="Segoe Pro Display" panose="020B0502040504020203" pitchFamily="34" charset="0"/>
              </a:rPr>
              <a:t>) , </a:t>
            </a:r>
            <a:r>
              <a:rPr lang="en-US" b="1" dirty="0">
                <a:solidFill>
                  <a:schemeClr val="accent2"/>
                </a:solidFill>
                <a:latin typeface="Segoe Pro Display" panose="020B0502040504020203" pitchFamily="34" charset="0"/>
              </a:rPr>
              <a:t>Table[Column] </a:t>
            </a:r>
            <a:r>
              <a:rPr lang="en-US" dirty="0">
                <a:latin typeface="Segoe Pro Display" panose="020B0502040504020203" pitchFamily="34" charset="0"/>
              </a:rPr>
              <a:t>= “Yes” )</a:t>
            </a:r>
          </a:p>
          <a:p>
            <a:pPr lvl="1"/>
            <a:r>
              <a:rPr lang="en-US" b="1" dirty="0">
                <a:solidFill>
                  <a:srgbClr val="00B0F0"/>
                </a:solidFill>
                <a:latin typeface="Segoe Pro Display" panose="020B0502040504020203" pitchFamily="34" charset="0"/>
              </a:rPr>
              <a:t>CALCULATE</a:t>
            </a:r>
            <a:r>
              <a:rPr lang="en-US" dirty="0">
                <a:latin typeface="Segoe Pro Display" panose="020B0502040504020203" pitchFamily="34" charset="0"/>
              </a:rPr>
              <a:t> ( </a:t>
            </a:r>
            <a:r>
              <a:rPr lang="en-US" b="1" dirty="0">
                <a:solidFill>
                  <a:srgbClr val="00B050"/>
                </a:solidFill>
                <a:latin typeface="Segoe Pro Display" panose="020B0502040504020203" pitchFamily="34" charset="0"/>
              </a:rPr>
              <a:t>[Measure] </a:t>
            </a:r>
            <a:r>
              <a:rPr lang="en-US" dirty="0">
                <a:latin typeface="Segoe Pro Display" panose="020B0502040504020203" pitchFamily="34" charset="0"/>
              </a:rPr>
              <a:t>, </a:t>
            </a:r>
            <a:r>
              <a:rPr lang="en-US" b="1" dirty="0">
                <a:solidFill>
                  <a:srgbClr val="00B0F0"/>
                </a:solidFill>
                <a:latin typeface="Segoe Pro Display" panose="020B0502040504020203" pitchFamily="34" charset="0"/>
              </a:rPr>
              <a:t>DATESYTD</a:t>
            </a:r>
            <a:r>
              <a:rPr lang="en-US" dirty="0">
                <a:latin typeface="Segoe Pro Display" panose="020B0502040504020203" pitchFamily="34" charset="0"/>
              </a:rPr>
              <a:t> ( </a:t>
            </a:r>
            <a:r>
              <a:rPr lang="en-US" b="1" dirty="0">
                <a:solidFill>
                  <a:schemeClr val="accent2"/>
                </a:solidFill>
                <a:latin typeface="Segoe Pro Display" panose="020B0502040504020203" pitchFamily="34" charset="0"/>
              </a:rPr>
              <a:t>Table[</a:t>
            </a:r>
            <a:r>
              <a:rPr lang="en-US" b="1" dirty="0" err="1">
                <a:solidFill>
                  <a:schemeClr val="accent2"/>
                </a:solidFill>
                <a:latin typeface="Segoe Pro Display" panose="020B0502040504020203" pitchFamily="34" charset="0"/>
              </a:rPr>
              <a:t>DateColumn</a:t>
            </a:r>
            <a:r>
              <a:rPr lang="en-US" b="1" dirty="0">
                <a:solidFill>
                  <a:schemeClr val="accent2"/>
                </a:solidFill>
                <a:latin typeface="Segoe Pro Display" panose="020B0502040504020203" pitchFamily="34" charset="0"/>
              </a:rPr>
              <a:t>]</a:t>
            </a:r>
            <a:r>
              <a:rPr lang="en-US" dirty="0">
                <a:latin typeface="Segoe Pro Display" panose="020B0502040504020203" pitchFamily="34" charset="0"/>
              </a:rPr>
              <a:t> ) ) </a:t>
            </a:r>
          </a:p>
        </p:txBody>
      </p:sp>
    </p:spTree>
    <p:extLst>
      <p:ext uri="{BB962C8B-B14F-4D97-AF65-F5344CB8AC3E}">
        <p14:creationId xmlns:p14="http://schemas.microsoft.com/office/powerpoint/2010/main" val="199860863"/>
      </p:ext>
    </p:extLst>
  </p:cSld>
  <p:clrMapOvr>
    <a:masterClrMapping/>
  </p:clrMapOvr>
  <p:transition spd="med">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459C1-474B-4880-B7E5-5ADADA2924D6}"/>
              </a:ext>
            </a:extLst>
          </p:cNvPr>
          <p:cNvSpPr>
            <a:spLocks noGrp="1"/>
          </p:cNvSpPr>
          <p:nvPr>
            <p:ph type="title"/>
          </p:nvPr>
        </p:nvSpPr>
        <p:spPr/>
        <p:txBody>
          <a:bodyPr>
            <a:normAutofit fontScale="90000"/>
          </a:bodyPr>
          <a:lstStyle/>
          <a:p>
            <a:r>
              <a:rPr lang="en-US" dirty="0"/>
              <a:t>Module 05a – The Basics</a:t>
            </a:r>
          </a:p>
        </p:txBody>
      </p:sp>
      <p:sp>
        <p:nvSpPr>
          <p:cNvPr id="3" name="Text Placeholder 2">
            <a:extLst>
              <a:ext uri="{FF2B5EF4-FFF2-40B4-BE49-F238E27FC236}">
                <a16:creationId xmlns:a16="http://schemas.microsoft.com/office/drawing/2014/main" id="{3C91880C-71D4-424B-97E6-3E44B6101500}"/>
              </a:ext>
            </a:extLst>
          </p:cNvPr>
          <p:cNvSpPr>
            <a:spLocks noGrp="1"/>
          </p:cNvSpPr>
          <p:nvPr>
            <p:ph type="body" sz="quarter" idx="13"/>
          </p:nvPr>
        </p:nvSpPr>
        <p:spPr>
          <a:xfrm>
            <a:off x="104775" y="1028699"/>
            <a:ext cx="5514360" cy="4944397"/>
          </a:xfrm>
        </p:spPr>
        <p:txBody>
          <a:bodyPr>
            <a:normAutofit/>
          </a:bodyPr>
          <a:lstStyle/>
          <a:p>
            <a:r>
              <a:rPr lang="en-US" sz="3200" b="1" dirty="0"/>
              <a:t>The Commons - Measures</a:t>
            </a:r>
          </a:p>
          <a:p>
            <a:pPr lvl="1"/>
            <a:r>
              <a:rPr lang="en-US" sz="2800" dirty="0">
                <a:latin typeface="Segoe Pro Display" panose="020B0502040504020203" pitchFamily="34" charset="0"/>
              </a:rPr>
              <a:t>SUM</a:t>
            </a:r>
          </a:p>
          <a:p>
            <a:pPr lvl="1"/>
            <a:r>
              <a:rPr lang="en-US" sz="2800" dirty="0">
                <a:latin typeface="Segoe Pro Display" panose="020B0502040504020203" pitchFamily="34" charset="0"/>
              </a:rPr>
              <a:t>DIVIDE</a:t>
            </a:r>
          </a:p>
          <a:p>
            <a:pPr lvl="1"/>
            <a:r>
              <a:rPr lang="en-US" sz="2800" dirty="0">
                <a:latin typeface="Segoe Pro Display" panose="020B0502040504020203" pitchFamily="34" charset="0"/>
              </a:rPr>
              <a:t>COUNTROWS</a:t>
            </a:r>
          </a:p>
          <a:p>
            <a:pPr lvl="1"/>
            <a:r>
              <a:rPr lang="en-US" sz="2800" dirty="0">
                <a:latin typeface="Segoe Pro Display" panose="020B0502040504020203" pitchFamily="34" charset="0"/>
              </a:rPr>
              <a:t>DISTINCTCOUNT</a:t>
            </a:r>
          </a:p>
          <a:p>
            <a:pPr lvl="1"/>
            <a:r>
              <a:rPr lang="en-US" sz="2800" dirty="0">
                <a:latin typeface="Segoe Pro Display" panose="020B0502040504020203" pitchFamily="34" charset="0"/>
              </a:rPr>
              <a:t>MAX</a:t>
            </a:r>
          </a:p>
          <a:p>
            <a:pPr lvl="1"/>
            <a:r>
              <a:rPr lang="en-US" sz="2800" dirty="0">
                <a:latin typeface="Segoe Pro Display" panose="020B0502040504020203" pitchFamily="34" charset="0"/>
              </a:rPr>
              <a:t>AVERAGE</a:t>
            </a:r>
          </a:p>
          <a:p>
            <a:pPr marL="457200" lvl="1" indent="0">
              <a:buNone/>
            </a:pPr>
            <a:endParaRPr lang="en-US" sz="2800" dirty="0"/>
          </a:p>
          <a:p>
            <a:pPr lvl="1"/>
            <a:endParaRPr lang="en-US" sz="2800" dirty="0"/>
          </a:p>
        </p:txBody>
      </p:sp>
      <p:sp>
        <p:nvSpPr>
          <p:cNvPr id="4" name="Text Placeholder 2">
            <a:extLst>
              <a:ext uri="{FF2B5EF4-FFF2-40B4-BE49-F238E27FC236}">
                <a16:creationId xmlns:a16="http://schemas.microsoft.com/office/drawing/2014/main" id="{8EC0F074-92A5-4F63-A3B4-A6F3C96B1933}"/>
              </a:ext>
            </a:extLst>
          </p:cNvPr>
          <p:cNvSpPr txBox="1">
            <a:spLocks/>
          </p:cNvSpPr>
          <p:nvPr/>
        </p:nvSpPr>
        <p:spPr>
          <a:xfrm>
            <a:off x="6407252" y="956801"/>
            <a:ext cx="5514360" cy="4944397"/>
          </a:xfrm>
          <a:prstGeom prst="rect">
            <a:avLst/>
          </a:prstGeom>
        </p:spPr>
        <p:txBody>
          <a:bodyPr vert="horz" lIns="91440" tIns="45720" rIns="91440" bIns="45720" rtlCol="0">
            <a:normAutofit/>
          </a:bodyPr>
          <a:lstStyle>
            <a:lvl1pPr marL="228600" indent="-228600">
              <a:lnSpc>
                <a:spcPct val="90000"/>
              </a:lnSpc>
              <a:spcBef>
                <a:spcPts val="1000"/>
              </a:spcBef>
              <a:buFont typeface="Arial" panose="020B0604020202020204" pitchFamily="34" charset="0"/>
              <a:buChar char="•"/>
              <a:defRPr sz="3200">
                <a:latin typeface="Segoe Pro" panose="020B0502040504020203" pitchFamily="34" charset="0"/>
              </a:defRPr>
            </a:lvl1pPr>
            <a:lvl2pPr marL="685800" lvl="1" indent="-228600">
              <a:lnSpc>
                <a:spcPct val="90000"/>
              </a:lnSpc>
              <a:spcBef>
                <a:spcPts val="500"/>
              </a:spcBef>
              <a:buFont typeface="Arial" panose="020B0604020202020204" pitchFamily="34" charset="0"/>
              <a:buChar char="•"/>
              <a:defRPr sz="2800">
                <a:latin typeface="Segoe Pro Display" panose="020B0502040504020203" pitchFamily="34" charset="0"/>
              </a:defRPr>
            </a:lvl2pPr>
            <a:lvl3pPr marL="1143000" indent="-228600">
              <a:lnSpc>
                <a:spcPct val="90000"/>
              </a:lnSpc>
              <a:spcBef>
                <a:spcPts val="500"/>
              </a:spcBef>
              <a:buFont typeface="Arial" panose="020B0604020202020204" pitchFamily="34" charset="0"/>
              <a:buChar char="•"/>
              <a:defRPr sz="2000">
                <a:latin typeface="Segoe Pro Light" panose="020B0302040504020203" pitchFamily="34" charset="0"/>
              </a:defRPr>
            </a:lvl3pPr>
            <a:lvl4pPr marL="1600200" indent="-228600">
              <a:lnSpc>
                <a:spcPct val="90000"/>
              </a:lnSpc>
              <a:spcBef>
                <a:spcPts val="500"/>
              </a:spcBef>
              <a:buFont typeface="Arial" panose="020B0604020202020204" pitchFamily="34" charset="0"/>
              <a:buChar char="•"/>
              <a:defRPr>
                <a:latin typeface="Segoe Pro Light" panose="020B0302040504020203" pitchFamily="34" charset="0"/>
              </a:defRPr>
            </a:lvl4pPr>
            <a:lvl5pPr marL="2057400" indent="-228600">
              <a:lnSpc>
                <a:spcPct val="90000"/>
              </a:lnSpc>
              <a:spcBef>
                <a:spcPts val="500"/>
              </a:spcBef>
              <a:buFont typeface="Arial" panose="020B0604020202020204" pitchFamily="34" charset="0"/>
              <a:buChar char="•"/>
              <a:defRPr>
                <a:latin typeface="Segoe Pro Light" panose="020B0302040504020203" pitchFamily="34" charset="0"/>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b="1" dirty="0"/>
              <a:t>The Commons - Columns</a:t>
            </a:r>
          </a:p>
          <a:p>
            <a:pPr lvl="1"/>
            <a:r>
              <a:rPr lang="en-US" dirty="0"/>
              <a:t>IF</a:t>
            </a:r>
          </a:p>
          <a:p>
            <a:pPr lvl="1"/>
            <a:r>
              <a:rPr lang="en-US" dirty="0"/>
              <a:t>RELATED</a:t>
            </a:r>
          </a:p>
          <a:p>
            <a:pPr lvl="1"/>
            <a:r>
              <a:rPr lang="en-US" dirty="0"/>
              <a:t>LOOKUPVALUE</a:t>
            </a:r>
          </a:p>
          <a:p>
            <a:pPr lvl="1"/>
            <a:r>
              <a:rPr lang="en-US" dirty="0"/>
              <a:t>ISBLANK</a:t>
            </a:r>
          </a:p>
          <a:p>
            <a:pPr lvl="1"/>
            <a:endParaRPr lang="en-US" dirty="0"/>
          </a:p>
        </p:txBody>
      </p:sp>
    </p:spTree>
    <p:extLst>
      <p:ext uri="{BB962C8B-B14F-4D97-AF65-F5344CB8AC3E}">
        <p14:creationId xmlns:p14="http://schemas.microsoft.com/office/powerpoint/2010/main" val="573951260"/>
      </p:ext>
    </p:extLst>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Measures</a:t>
            </a:r>
          </a:p>
        </p:txBody>
      </p:sp>
      <p:sp>
        <p:nvSpPr>
          <p:cNvPr id="3" name="Text Placeholder 2">
            <a:extLst>
              <a:ext uri="{FF2B5EF4-FFF2-40B4-BE49-F238E27FC236}">
                <a16:creationId xmlns:a16="http://schemas.microsoft.com/office/drawing/2014/main" id="{336D69F6-852B-48BF-ADB8-48292535C04A}"/>
              </a:ext>
            </a:extLst>
          </p:cNvPr>
          <p:cNvSpPr>
            <a:spLocks noGrp="1"/>
          </p:cNvSpPr>
          <p:nvPr>
            <p:ph type="body" sz="quarter" idx="13"/>
          </p:nvPr>
        </p:nvSpPr>
        <p:spPr>
          <a:xfrm>
            <a:off x="104775" y="1028699"/>
            <a:ext cx="10180638" cy="5121377"/>
          </a:xfrm>
        </p:spPr>
        <p:txBody>
          <a:bodyPr>
            <a:normAutofit fontScale="92500" lnSpcReduction="20000"/>
          </a:bodyPr>
          <a:lstStyle/>
          <a:p>
            <a:r>
              <a:rPr lang="en-US" dirty="0"/>
              <a:t>SUM</a:t>
            </a:r>
          </a:p>
          <a:p>
            <a:pPr lvl="1"/>
            <a:r>
              <a:rPr lang="en-US" dirty="0"/>
              <a:t>Adds the numbers of a Column together</a:t>
            </a:r>
          </a:p>
          <a:p>
            <a:pPr lvl="1"/>
            <a:endParaRPr lang="en-US" dirty="0"/>
          </a:p>
          <a:p>
            <a:r>
              <a:rPr lang="en-US" dirty="0"/>
              <a:t>DIVIDE</a:t>
            </a:r>
          </a:p>
          <a:p>
            <a:pPr lvl="1"/>
            <a:r>
              <a:rPr lang="en-US" dirty="0"/>
              <a:t>Division and returns alternate result if by 0</a:t>
            </a:r>
          </a:p>
          <a:p>
            <a:pPr lvl="1"/>
            <a:endParaRPr lang="en-US" dirty="0"/>
          </a:p>
          <a:p>
            <a:r>
              <a:rPr lang="en-US" dirty="0"/>
              <a:t>COUNTROWS</a:t>
            </a:r>
          </a:p>
          <a:p>
            <a:pPr lvl="1"/>
            <a:r>
              <a:rPr lang="en-US" dirty="0"/>
              <a:t>Counts the number of Rows in a table</a:t>
            </a:r>
          </a:p>
          <a:p>
            <a:pPr lvl="1"/>
            <a:endParaRPr lang="en-US" dirty="0"/>
          </a:p>
          <a:p>
            <a:r>
              <a:rPr lang="en-US" dirty="0"/>
              <a:t>DISTINCTCOUNT</a:t>
            </a:r>
          </a:p>
          <a:p>
            <a:pPr lvl="1"/>
            <a:r>
              <a:rPr lang="en-US" dirty="0"/>
              <a:t>Counts the number of distinct values in a column</a:t>
            </a:r>
          </a:p>
          <a:p>
            <a:pPr lvl="1"/>
            <a:endParaRPr lang="en-US" dirty="0"/>
          </a:p>
          <a:p>
            <a:r>
              <a:rPr lang="en-US" dirty="0"/>
              <a:t>MAX</a:t>
            </a:r>
          </a:p>
          <a:p>
            <a:pPr lvl="1"/>
            <a:r>
              <a:rPr lang="en-US" dirty="0"/>
              <a:t>Returns MAX value from a Column</a:t>
            </a:r>
          </a:p>
        </p:txBody>
      </p:sp>
    </p:spTree>
    <p:extLst>
      <p:ext uri="{BB962C8B-B14F-4D97-AF65-F5344CB8AC3E}">
        <p14:creationId xmlns:p14="http://schemas.microsoft.com/office/powerpoint/2010/main" val="630822138"/>
      </p:ext>
    </p:extLst>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Measures</a:t>
            </a:r>
          </a:p>
        </p:txBody>
      </p:sp>
      <p:pic>
        <p:nvPicPr>
          <p:cNvPr id="21" name="Picture 20">
            <a:extLst>
              <a:ext uri="{FF2B5EF4-FFF2-40B4-BE49-F238E27FC236}">
                <a16:creationId xmlns:a16="http://schemas.microsoft.com/office/drawing/2014/main" id="{8BCC0546-D2EA-42F2-A37D-13DAE39F49A3}"/>
              </a:ext>
            </a:extLst>
          </p:cNvPr>
          <p:cNvPicPr>
            <a:picLocks noChangeAspect="1"/>
          </p:cNvPicPr>
          <p:nvPr/>
        </p:nvPicPr>
        <p:blipFill>
          <a:blip r:embed="rId3"/>
          <a:stretch>
            <a:fillRect/>
          </a:stretch>
        </p:blipFill>
        <p:spPr>
          <a:xfrm>
            <a:off x="1542919" y="758972"/>
            <a:ext cx="9106162" cy="6217015"/>
          </a:xfrm>
          <a:prstGeom prst="rect">
            <a:avLst/>
          </a:prstGeom>
        </p:spPr>
      </p:pic>
    </p:spTree>
    <p:extLst>
      <p:ext uri="{BB962C8B-B14F-4D97-AF65-F5344CB8AC3E}">
        <p14:creationId xmlns:p14="http://schemas.microsoft.com/office/powerpoint/2010/main" val="1983769536"/>
      </p:ext>
    </p:extLst>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Measures</a:t>
            </a:r>
          </a:p>
        </p:txBody>
      </p:sp>
      <p:pic>
        <p:nvPicPr>
          <p:cNvPr id="3" name="Picture 2">
            <a:extLst>
              <a:ext uri="{FF2B5EF4-FFF2-40B4-BE49-F238E27FC236}">
                <a16:creationId xmlns:a16="http://schemas.microsoft.com/office/drawing/2014/main" id="{D9A2C767-D685-4D91-A58C-43ECB81F3248}"/>
              </a:ext>
            </a:extLst>
          </p:cNvPr>
          <p:cNvPicPr>
            <a:picLocks noChangeAspect="1"/>
          </p:cNvPicPr>
          <p:nvPr/>
        </p:nvPicPr>
        <p:blipFill>
          <a:blip r:embed="rId3"/>
          <a:stretch>
            <a:fillRect/>
          </a:stretch>
        </p:blipFill>
        <p:spPr>
          <a:xfrm>
            <a:off x="776952" y="897575"/>
            <a:ext cx="10638095" cy="6095238"/>
          </a:xfrm>
          <a:prstGeom prst="rect">
            <a:avLst/>
          </a:prstGeom>
        </p:spPr>
      </p:pic>
    </p:spTree>
    <p:extLst>
      <p:ext uri="{BB962C8B-B14F-4D97-AF65-F5344CB8AC3E}">
        <p14:creationId xmlns:p14="http://schemas.microsoft.com/office/powerpoint/2010/main" val="2868860974"/>
      </p:ext>
    </p:extLst>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Measures</a:t>
            </a:r>
          </a:p>
        </p:txBody>
      </p:sp>
      <p:pic>
        <p:nvPicPr>
          <p:cNvPr id="4" name="Picture 3">
            <a:extLst>
              <a:ext uri="{FF2B5EF4-FFF2-40B4-BE49-F238E27FC236}">
                <a16:creationId xmlns:a16="http://schemas.microsoft.com/office/drawing/2014/main" id="{B4478F39-835D-4973-AC1F-DC3780910952}"/>
              </a:ext>
            </a:extLst>
          </p:cNvPr>
          <p:cNvPicPr>
            <a:picLocks noChangeAspect="1"/>
          </p:cNvPicPr>
          <p:nvPr/>
        </p:nvPicPr>
        <p:blipFill>
          <a:blip r:embed="rId3"/>
          <a:stretch>
            <a:fillRect/>
          </a:stretch>
        </p:blipFill>
        <p:spPr>
          <a:xfrm>
            <a:off x="670700" y="1255968"/>
            <a:ext cx="10850599" cy="5593296"/>
          </a:xfrm>
          <a:prstGeom prst="rect">
            <a:avLst/>
          </a:prstGeom>
        </p:spPr>
      </p:pic>
    </p:spTree>
    <p:extLst>
      <p:ext uri="{BB962C8B-B14F-4D97-AF65-F5344CB8AC3E}">
        <p14:creationId xmlns:p14="http://schemas.microsoft.com/office/powerpoint/2010/main" val="465194034"/>
      </p:ext>
    </p:extLst>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Measures</a:t>
            </a:r>
          </a:p>
        </p:txBody>
      </p:sp>
      <p:pic>
        <p:nvPicPr>
          <p:cNvPr id="3" name="Picture 2">
            <a:extLst>
              <a:ext uri="{FF2B5EF4-FFF2-40B4-BE49-F238E27FC236}">
                <a16:creationId xmlns:a16="http://schemas.microsoft.com/office/drawing/2014/main" id="{184EE34C-5D7F-402C-B619-34DDC5845F97}"/>
              </a:ext>
            </a:extLst>
          </p:cNvPr>
          <p:cNvPicPr>
            <a:picLocks noChangeAspect="1"/>
          </p:cNvPicPr>
          <p:nvPr/>
        </p:nvPicPr>
        <p:blipFill>
          <a:blip r:embed="rId3"/>
          <a:stretch>
            <a:fillRect/>
          </a:stretch>
        </p:blipFill>
        <p:spPr>
          <a:xfrm>
            <a:off x="2265848" y="709086"/>
            <a:ext cx="7910539" cy="6187558"/>
          </a:xfrm>
          <a:prstGeom prst="rect">
            <a:avLst/>
          </a:prstGeom>
        </p:spPr>
      </p:pic>
    </p:spTree>
    <p:extLst>
      <p:ext uri="{BB962C8B-B14F-4D97-AF65-F5344CB8AC3E}">
        <p14:creationId xmlns:p14="http://schemas.microsoft.com/office/powerpoint/2010/main" val="60442848"/>
      </p:ext>
    </p:extLst>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Measures</a:t>
            </a:r>
          </a:p>
        </p:txBody>
      </p:sp>
      <p:pic>
        <p:nvPicPr>
          <p:cNvPr id="4" name="Picture 3">
            <a:extLst>
              <a:ext uri="{FF2B5EF4-FFF2-40B4-BE49-F238E27FC236}">
                <a16:creationId xmlns:a16="http://schemas.microsoft.com/office/drawing/2014/main" id="{029386A8-A97E-447A-A9FD-28E26228095F}"/>
              </a:ext>
            </a:extLst>
          </p:cNvPr>
          <p:cNvPicPr>
            <a:picLocks noChangeAspect="1"/>
          </p:cNvPicPr>
          <p:nvPr/>
        </p:nvPicPr>
        <p:blipFill>
          <a:blip r:embed="rId3"/>
          <a:stretch>
            <a:fillRect/>
          </a:stretch>
        </p:blipFill>
        <p:spPr>
          <a:xfrm>
            <a:off x="2168013" y="803924"/>
            <a:ext cx="8075606" cy="6462339"/>
          </a:xfrm>
          <a:prstGeom prst="rect">
            <a:avLst/>
          </a:prstGeom>
        </p:spPr>
      </p:pic>
    </p:spTree>
    <p:extLst>
      <p:ext uri="{BB962C8B-B14F-4D97-AF65-F5344CB8AC3E}">
        <p14:creationId xmlns:p14="http://schemas.microsoft.com/office/powerpoint/2010/main" val="351695393"/>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E2F40-C90D-418C-B361-12DDC5805FBF}"/>
              </a:ext>
            </a:extLst>
          </p:cNvPr>
          <p:cNvSpPr>
            <a:spLocks noGrp="1"/>
          </p:cNvSpPr>
          <p:nvPr>
            <p:ph type="title"/>
          </p:nvPr>
        </p:nvSpPr>
        <p:spPr>
          <a:xfrm>
            <a:off x="269239" y="2084172"/>
            <a:ext cx="11653523" cy="1993174"/>
          </a:xfrm>
        </p:spPr>
        <p:txBody>
          <a:bodyPr/>
          <a:lstStyle/>
          <a:p>
            <a:r>
              <a:rPr lang="en-US" b="1" dirty="0">
                <a:solidFill>
                  <a:schemeClr val="bg1"/>
                </a:solidFill>
                <a:latin typeface="Segoe Pro Display" panose="020B0502040504020203" pitchFamily="34" charset="0"/>
              </a:rPr>
              <a:t>Recap &amp; DAX Concepts </a:t>
            </a:r>
            <a:br>
              <a:rPr lang="en-US" b="1" dirty="0">
                <a:solidFill>
                  <a:schemeClr val="bg1"/>
                </a:solidFill>
                <a:latin typeface="Segoe Pro Display" panose="020B0502040504020203" pitchFamily="34" charset="0"/>
              </a:rPr>
            </a:br>
            <a:r>
              <a:rPr lang="en-US" sz="6000" b="1" dirty="0">
                <a:solidFill>
                  <a:schemeClr val="bg1"/>
                </a:solidFill>
                <a:latin typeface="Segoe Pro Display" panose="020B0502040504020203" pitchFamily="34" charset="0"/>
              </a:rPr>
              <a:t>Module 4a</a:t>
            </a:r>
            <a:endParaRPr lang="en-US" b="1" dirty="0">
              <a:solidFill>
                <a:schemeClr val="bg1"/>
              </a:solidFill>
              <a:latin typeface="Segoe Pro Display" panose="020B0502040504020203" pitchFamily="34" charset="0"/>
            </a:endParaRPr>
          </a:p>
        </p:txBody>
      </p:sp>
    </p:spTree>
    <p:extLst>
      <p:ext uri="{BB962C8B-B14F-4D97-AF65-F5344CB8AC3E}">
        <p14:creationId xmlns:p14="http://schemas.microsoft.com/office/powerpoint/2010/main" val="3432995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Measures</a:t>
            </a:r>
          </a:p>
        </p:txBody>
      </p:sp>
      <p:pic>
        <p:nvPicPr>
          <p:cNvPr id="3" name="Picture 2">
            <a:extLst>
              <a:ext uri="{FF2B5EF4-FFF2-40B4-BE49-F238E27FC236}">
                <a16:creationId xmlns:a16="http://schemas.microsoft.com/office/drawing/2014/main" id="{B3C461F1-A4A6-495A-B5A9-9EE6CF633645}"/>
              </a:ext>
            </a:extLst>
          </p:cNvPr>
          <p:cNvPicPr>
            <a:picLocks noChangeAspect="1"/>
          </p:cNvPicPr>
          <p:nvPr/>
        </p:nvPicPr>
        <p:blipFill>
          <a:blip r:embed="rId3"/>
          <a:stretch>
            <a:fillRect/>
          </a:stretch>
        </p:blipFill>
        <p:spPr>
          <a:xfrm>
            <a:off x="1857576" y="748244"/>
            <a:ext cx="9064040" cy="6109756"/>
          </a:xfrm>
          <a:prstGeom prst="rect">
            <a:avLst/>
          </a:prstGeom>
        </p:spPr>
      </p:pic>
    </p:spTree>
    <p:extLst>
      <p:ext uri="{BB962C8B-B14F-4D97-AF65-F5344CB8AC3E}">
        <p14:creationId xmlns:p14="http://schemas.microsoft.com/office/powerpoint/2010/main" val="927398344"/>
      </p:ext>
    </p:extLst>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Columns</a:t>
            </a:r>
          </a:p>
        </p:txBody>
      </p:sp>
      <p:sp>
        <p:nvSpPr>
          <p:cNvPr id="3" name="Text Placeholder 2">
            <a:extLst>
              <a:ext uri="{FF2B5EF4-FFF2-40B4-BE49-F238E27FC236}">
                <a16:creationId xmlns:a16="http://schemas.microsoft.com/office/drawing/2014/main" id="{336D69F6-852B-48BF-ADB8-48292535C04A}"/>
              </a:ext>
            </a:extLst>
          </p:cNvPr>
          <p:cNvSpPr>
            <a:spLocks noGrp="1"/>
          </p:cNvSpPr>
          <p:nvPr>
            <p:ph type="body" sz="quarter" idx="13"/>
          </p:nvPr>
        </p:nvSpPr>
        <p:spPr>
          <a:xfrm>
            <a:off x="104775" y="1028699"/>
            <a:ext cx="10180638" cy="5121377"/>
          </a:xfrm>
        </p:spPr>
        <p:txBody>
          <a:bodyPr>
            <a:normAutofit lnSpcReduction="10000"/>
          </a:bodyPr>
          <a:lstStyle/>
          <a:p>
            <a:r>
              <a:rPr lang="en-US" dirty="0"/>
              <a:t>IF</a:t>
            </a:r>
          </a:p>
          <a:p>
            <a:pPr lvl="1"/>
            <a:r>
              <a:rPr lang="en-US" dirty="0"/>
              <a:t>Checks if a condition is met (just like Excel)</a:t>
            </a:r>
          </a:p>
          <a:p>
            <a:pPr lvl="1"/>
            <a:endParaRPr lang="en-US" dirty="0"/>
          </a:p>
          <a:p>
            <a:r>
              <a:rPr lang="en-US" dirty="0"/>
              <a:t>RELATED</a:t>
            </a:r>
          </a:p>
          <a:p>
            <a:pPr lvl="1"/>
            <a:r>
              <a:rPr lang="en-US" dirty="0"/>
              <a:t>Returns a related value from another table</a:t>
            </a:r>
          </a:p>
          <a:p>
            <a:pPr lvl="1"/>
            <a:endParaRPr lang="en-US" dirty="0"/>
          </a:p>
          <a:p>
            <a:r>
              <a:rPr lang="en-US" dirty="0"/>
              <a:t>LOOKUPVALUE</a:t>
            </a:r>
          </a:p>
          <a:p>
            <a:pPr lvl="1"/>
            <a:r>
              <a:rPr lang="en-US" dirty="0"/>
              <a:t>Retrieves a value from a table (not related) </a:t>
            </a:r>
          </a:p>
          <a:p>
            <a:pPr lvl="1"/>
            <a:r>
              <a:rPr lang="en-US" dirty="0"/>
              <a:t>Like VLOOKUP or INDEX MATCH</a:t>
            </a:r>
          </a:p>
          <a:p>
            <a:pPr lvl="1"/>
            <a:endParaRPr lang="en-US" dirty="0"/>
          </a:p>
          <a:p>
            <a:r>
              <a:rPr lang="en-US" dirty="0"/>
              <a:t>ISBLANK</a:t>
            </a:r>
          </a:p>
          <a:p>
            <a:pPr lvl="1"/>
            <a:r>
              <a:rPr lang="en-US" dirty="0"/>
              <a:t>Checks if a value is blank (TRUE or FALSE)</a:t>
            </a:r>
          </a:p>
          <a:p>
            <a:pPr lvl="1"/>
            <a:endParaRPr lang="en-US" dirty="0"/>
          </a:p>
          <a:p>
            <a:pPr lvl="1"/>
            <a:endParaRPr lang="en-US" dirty="0"/>
          </a:p>
        </p:txBody>
      </p:sp>
    </p:spTree>
    <p:extLst>
      <p:ext uri="{BB962C8B-B14F-4D97-AF65-F5344CB8AC3E}">
        <p14:creationId xmlns:p14="http://schemas.microsoft.com/office/powerpoint/2010/main" val="1813786051"/>
      </p:ext>
    </p:extLst>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Columns</a:t>
            </a:r>
          </a:p>
        </p:txBody>
      </p:sp>
      <p:pic>
        <p:nvPicPr>
          <p:cNvPr id="4" name="Picture 3">
            <a:extLst>
              <a:ext uri="{FF2B5EF4-FFF2-40B4-BE49-F238E27FC236}">
                <a16:creationId xmlns:a16="http://schemas.microsoft.com/office/drawing/2014/main" id="{8187B8D9-F15B-40BF-A2AE-3FE4A02C442D}"/>
              </a:ext>
            </a:extLst>
          </p:cNvPr>
          <p:cNvPicPr>
            <a:picLocks noChangeAspect="1"/>
          </p:cNvPicPr>
          <p:nvPr/>
        </p:nvPicPr>
        <p:blipFill>
          <a:blip r:embed="rId3"/>
          <a:stretch>
            <a:fillRect/>
          </a:stretch>
        </p:blipFill>
        <p:spPr>
          <a:xfrm>
            <a:off x="2005524" y="628168"/>
            <a:ext cx="8180952" cy="6533333"/>
          </a:xfrm>
          <a:prstGeom prst="rect">
            <a:avLst/>
          </a:prstGeom>
        </p:spPr>
      </p:pic>
    </p:spTree>
    <p:extLst>
      <p:ext uri="{BB962C8B-B14F-4D97-AF65-F5344CB8AC3E}">
        <p14:creationId xmlns:p14="http://schemas.microsoft.com/office/powerpoint/2010/main" val="805894807"/>
      </p:ext>
    </p:extLst>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Columns</a:t>
            </a:r>
          </a:p>
        </p:txBody>
      </p:sp>
      <p:pic>
        <p:nvPicPr>
          <p:cNvPr id="3" name="Picture 2">
            <a:extLst>
              <a:ext uri="{FF2B5EF4-FFF2-40B4-BE49-F238E27FC236}">
                <a16:creationId xmlns:a16="http://schemas.microsoft.com/office/drawing/2014/main" id="{C4B19020-B9CE-4D4B-8C7C-7EBE7EA7FDE1}"/>
              </a:ext>
            </a:extLst>
          </p:cNvPr>
          <p:cNvPicPr>
            <a:picLocks noChangeAspect="1"/>
          </p:cNvPicPr>
          <p:nvPr/>
        </p:nvPicPr>
        <p:blipFill>
          <a:blip r:embed="rId3"/>
          <a:stretch>
            <a:fillRect/>
          </a:stretch>
        </p:blipFill>
        <p:spPr>
          <a:xfrm>
            <a:off x="1223781" y="719476"/>
            <a:ext cx="10637230" cy="6138524"/>
          </a:xfrm>
          <a:prstGeom prst="rect">
            <a:avLst/>
          </a:prstGeom>
        </p:spPr>
      </p:pic>
    </p:spTree>
    <p:extLst>
      <p:ext uri="{BB962C8B-B14F-4D97-AF65-F5344CB8AC3E}">
        <p14:creationId xmlns:p14="http://schemas.microsoft.com/office/powerpoint/2010/main" val="2053451276"/>
      </p:ext>
    </p:extLst>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Columns</a:t>
            </a:r>
          </a:p>
        </p:txBody>
      </p:sp>
      <p:pic>
        <p:nvPicPr>
          <p:cNvPr id="4" name="Picture 3">
            <a:extLst>
              <a:ext uri="{FF2B5EF4-FFF2-40B4-BE49-F238E27FC236}">
                <a16:creationId xmlns:a16="http://schemas.microsoft.com/office/drawing/2014/main" id="{152450D6-FEEB-40AD-84A1-2D63692CA9FB}"/>
              </a:ext>
            </a:extLst>
          </p:cNvPr>
          <p:cNvPicPr>
            <a:picLocks noChangeAspect="1"/>
          </p:cNvPicPr>
          <p:nvPr/>
        </p:nvPicPr>
        <p:blipFill>
          <a:blip r:embed="rId3"/>
          <a:stretch>
            <a:fillRect/>
          </a:stretch>
        </p:blipFill>
        <p:spPr>
          <a:xfrm>
            <a:off x="1574309" y="725227"/>
            <a:ext cx="9043381" cy="6132773"/>
          </a:xfrm>
          <a:prstGeom prst="rect">
            <a:avLst/>
          </a:prstGeom>
        </p:spPr>
      </p:pic>
    </p:spTree>
    <p:extLst>
      <p:ext uri="{BB962C8B-B14F-4D97-AF65-F5344CB8AC3E}">
        <p14:creationId xmlns:p14="http://schemas.microsoft.com/office/powerpoint/2010/main" val="1983789859"/>
      </p:ext>
    </p:extLst>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1EE6-0280-45BE-B84C-5F881FF85CCD}"/>
              </a:ext>
            </a:extLst>
          </p:cNvPr>
          <p:cNvSpPr>
            <a:spLocks noGrp="1"/>
          </p:cNvSpPr>
          <p:nvPr>
            <p:ph type="title"/>
          </p:nvPr>
        </p:nvSpPr>
        <p:spPr/>
        <p:txBody>
          <a:bodyPr>
            <a:normAutofit fontScale="90000"/>
          </a:bodyPr>
          <a:lstStyle/>
          <a:p>
            <a:r>
              <a:rPr lang="en-US" dirty="0"/>
              <a:t>Module 05a – The Basics – Commons Columns</a:t>
            </a:r>
          </a:p>
        </p:txBody>
      </p:sp>
      <p:pic>
        <p:nvPicPr>
          <p:cNvPr id="3" name="Picture 2">
            <a:extLst>
              <a:ext uri="{FF2B5EF4-FFF2-40B4-BE49-F238E27FC236}">
                <a16:creationId xmlns:a16="http://schemas.microsoft.com/office/drawing/2014/main" id="{8E859E03-99B9-4D25-99A2-981521C2589B}"/>
              </a:ext>
            </a:extLst>
          </p:cNvPr>
          <p:cNvPicPr>
            <a:picLocks noChangeAspect="1"/>
          </p:cNvPicPr>
          <p:nvPr/>
        </p:nvPicPr>
        <p:blipFill>
          <a:blip r:embed="rId3"/>
          <a:stretch>
            <a:fillRect/>
          </a:stretch>
        </p:blipFill>
        <p:spPr>
          <a:xfrm>
            <a:off x="848381" y="724238"/>
            <a:ext cx="11185012" cy="5765052"/>
          </a:xfrm>
          <a:prstGeom prst="rect">
            <a:avLst/>
          </a:prstGeom>
        </p:spPr>
      </p:pic>
    </p:spTree>
    <p:extLst>
      <p:ext uri="{BB962C8B-B14F-4D97-AF65-F5344CB8AC3E}">
        <p14:creationId xmlns:p14="http://schemas.microsoft.com/office/powerpoint/2010/main" val="4071295822"/>
      </p:ext>
    </p:extLst>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5350D025-CE85-4792-83ED-E47815153BC0}"/>
              </a:ext>
            </a:extLst>
          </p:cNvPr>
          <p:cNvSpPr txBox="1">
            <a:spLocks/>
          </p:cNvSpPr>
          <p:nvPr/>
        </p:nvSpPr>
        <p:spPr>
          <a:xfrm>
            <a:off x="538477" y="1744960"/>
            <a:ext cx="11653523" cy="2139688"/>
          </a:xfrm>
          <a:prstGeom prst="rect">
            <a:avLst/>
          </a:prstGeom>
          <a:noFill/>
        </p:spPr>
        <p:txBody>
          <a:bodyPr vert="horz" lIns="91440" tIns="91440" rIns="91440" bIns="91440" rtlCol="0" anchor="t" anchorCtr="0">
            <a:spAutoFit/>
          </a:bodyPr>
          <a:lstStyle>
            <a:lvl1pPr algn="l" defTabSz="914400" rtl="0" eaLnBrk="1" latinLnBrk="0" hangingPunct="1">
              <a:lnSpc>
                <a:spcPct val="90000"/>
              </a:lnSpc>
              <a:spcBef>
                <a:spcPct val="0"/>
              </a:spcBef>
              <a:buNone/>
              <a:defRPr sz="7058" kern="1200" spc="-98" baseline="0">
                <a:gradFill>
                  <a:gsLst>
                    <a:gs pos="100000">
                      <a:schemeClr val="tx1"/>
                    </a:gs>
                    <a:gs pos="0">
                      <a:schemeClr val="tx1"/>
                    </a:gs>
                  </a:gsLst>
                  <a:lin ang="5400000" scaled="0"/>
                </a:gradFill>
                <a:latin typeface="Segoe Pro Display Light" panose="020B0302040504020203" pitchFamily="34" charset="0"/>
                <a:ea typeface="+mj-ea"/>
                <a:cs typeface="+mj-cs"/>
              </a:defRPr>
            </a:lvl1pPr>
          </a:lstStyle>
          <a:p>
            <a:r>
              <a:rPr lang="en-US" b="1" dirty="0">
                <a:solidFill>
                  <a:schemeClr val="bg1"/>
                </a:solidFill>
                <a:latin typeface="Segoe Pro Display" panose="020B0502040504020203" pitchFamily="34" charset="0"/>
              </a:rPr>
              <a:t>Module 05a:</a:t>
            </a:r>
            <a:br>
              <a:rPr lang="en-US" b="1" dirty="0">
                <a:solidFill>
                  <a:schemeClr val="bg1"/>
                </a:solidFill>
                <a:latin typeface="Segoe Pro Display" panose="020B0502040504020203" pitchFamily="34" charset="0"/>
              </a:rPr>
            </a:br>
            <a:r>
              <a:rPr lang="en-US" b="1" dirty="0">
                <a:solidFill>
                  <a:schemeClr val="bg1"/>
                </a:solidFill>
                <a:latin typeface="Segoe Pro Display" panose="020B0502040504020203" pitchFamily="34" charset="0"/>
              </a:rPr>
              <a:t>Demo</a:t>
            </a:r>
          </a:p>
        </p:txBody>
      </p:sp>
    </p:spTree>
    <p:extLst>
      <p:ext uri="{BB962C8B-B14F-4D97-AF65-F5344CB8AC3E}">
        <p14:creationId xmlns:p14="http://schemas.microsoft.com/office/powerpoint/2010/main" val="686195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5350D025-CE85-4792-83ED-E47815153BC0}"/>
              </a:ext>
            </a:extLst>
          </p:cNvPr>
          <p:cNvSpPr txBox="1">
            <a:spLocks/>
          </p:cNvSpPr>
          <p:nvPr/>
        </p:nvSpPr>
        <p:spPr>
          <a:xfrm>
            <a:off x="538477" y="1744960"/>
            <a:ext cx="11653523" cy="2139688"/>
          </a:xfrm>
          <a:prstGeom prst="rect">
            <a:avLst/>
          </a:prstGeom>
          <a:noFill/>
        </p:spPr>
        <p:txBody>
          <a:bodyPr vert="horz" lIns="91440" tIns="91440" rIns="91440" bIns="91440" rtlCol="0" anchor="t" anchorCtr="0">
            <a:spAutoFit/>
          </a:bodyPr>
          <a:lstStyle>
            <a:lvl1pPr algn="l" defTabSz="914400" rtl="0" eaLnBrk="1" latinLnBrk="0" hangingPunct="1">
              <a:lnSpc>
                <a:spcPct val="90000"/>
              </a:lnSpc>
              <a:spcBef>
                <a:spcPct val="0"/>
              </a:spcBef>
              <a:buNone/>
              <a:defRPr sz="7058" kern="1200" spc="-98" baseline="0">
                <a:gradFill>
                  <a:gsLst>
                    <a:gs pos="100000">
                      <a:schemeClr val="tx1"/>
                    </a:gs>
                    <a:gs pos="0">
                      <a:schemeClr val="tx1"/>
                    </a:gs>
                  </a:gsLst>
                  <a:lin ang="5400000" scaled="0"/>
                </a:gradFill>
                <a:latin typeface="Segoe Pro Display Light" panose="020B0302040504020203" pitchFamily="34" charset="0"/>
                <a:ea typeface="+mj-ea"/>
                <a:cs typeface="+mj-cs"/>
              </a:defRPr>
            </a:lvl1pPr>
          </a:lstStyle>
          <a:p>
            <a:r>
              <a:rPr lang="en-US" b="1" dirty="0">
                <a:solidFill>
                  <a:schemeClr val="bg1"/>
                </a:solidFill>
                <a:latin typeface="Segoe Pro Display" panose="020B0502040504020203" pitchFamily="34" charset="0"/>
              </a:rPr>
              <a:t>Module 05b:</a:t>
            </a:r>
            <a:br>
              <a:rPr lang="en-US" b="1" dirty="0">
                <a:solidFill>
                  <a:schemeClr val="bg1"/>
                </a:solidFill>
                <a:latin typeface="Segoe Pro Display" panose="020B0502040504020203" pitchFamily="34" charset="0"/>
              </a:rPr>
            </a:br>
            <a:r>
              <a:rPr lang="en-US" b="1" dirty="0">
                <a:solidFill>
                  <a:schemeClr val="bg1"/>
                </a:solidFill>
                <a:latin typeface="Segoe Pro Display" panose="020B0502040504020203" pitchFamily="34" charset="0"/>
              </a:rPr>
              <a:t>Commons Super Stars</a:t>
            </a:r>
          </a:p>
        </p:txBody>
      </p:sp>
    </p:spTree>
    <p:extLst>
      <p:ext uri="{BB962C8B-B14F-4D97-AF65-F5344CB8AC3E}">
        <p14:creationId xmlns:p14="http://schemas.microsoft.com/office/powerpoint/2010/main" val="3375064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BAE66-46EF-4402-8260-32A64FB8EBF5}"/>
              </a:ext>
            </a:extLst>
          </p:cNvPr>
          <p:cNvSpPr>
            <a:spLocks noGrp="1"/>
          </p:cNvSpPr>
          <p:nvPr>
            <p:ph type="title"/>
          </p:nvPr>
        </p:nvSpPr>
        <p:spPr/>
        <p:txBody>
          <a:bodyPr>
            <a:normAutofit fontScale="90000"/>
          </a:bodyPr>
          <a:lstStyle/>
          <a:p>
            <a:r>
              <a:rPr lang="en-US" dirty="0"/>
              <a:t>Module 05b – The Super Stars</a:t>
            </a:r>
          </a:p>
        </p:txBody>
      </p:sp>
      <p:sp>
        <p:nvSpPr>
          <p:cNvPr id="3" name="Text Placeholder 2">
            <a:extLst>
              <a:ext uri="{FF2B5EF4-FFF2-40B4-BE49-F238E27FC236}">
                <a16:creationId xmlns:a16="http://schemas.microsoft.com/office/drawing/2014/main" id="{3D6E9CBC-CC80-4341-9782-D767CA7A20CA}"/>
              </a:ext>
            </a:extLst>
          </p:cNvPr>
          <p:cNvSpPr>
            <a:spLocks noGrp="1"/>
          </p:cNvSpPr>
          <p:nvPr>
            <p:ph type="body" sz="quarter" idx="13"/>
          </p:nvPr>
        </p:nvSpPr>
        <p:spPr/>
        <p:txBody>
          <a:bodyPr/>
          <a:lstStyle/>
          <a:p>
            <a:r>
              <a:rPr lang="en-US" dirty="0"/>
              <a:t>Once you have your “Commons” down, now you can build off of them with Filter / Info functions</a:t>
            </a:r>
          </a:p>
          <a:p>
            <a:endParaRPr lang="en-US" dirty="0"/>
          </a:p>
          <a:p>
            <a:r>
              <a:rPr lang="en-US" dirty="0"/>
              <a:t>Ability to manipulate context to create dynamic calculations</a:t>
            </a:r>
          </a:p>
          <a:p>
            <a:endParaRPr lang="en-US" dirty="0"/>
          </a:p>
          <a:p>
            <a:r>
              <a:rPr lang="en-US" dirty="0"/>
              <a:t>Time Intelligence using time periods to compare</a:t>
            </a:r>
          </a:p>
          <a:p>
            <a:endParaRPr lang="en-US" dirty="0"/>
          </a:p>
          <a:p>
            <a:r>
              <a:rPr lang="en-US" dirty="0"/>
              <a:t>Also known as the SUPER STARS</a:t>
            </a:r>
          </a:p>
        </p:txBody>
      </p:sp>
    </p:spTree>
    <p:extLst>
      <p:ext uri="{BB962C8B-B14F-4D97-AF65-F5344CB8AC3E}">
        <p14:creationId xmlns:p14="http://schemas.microsoft.com/office/powerpoint/2010/main" val="468885510"/>
      </p:ext>
    </p:extLst>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BAE66-46EF-4402-8260-32A64FB8EBF5}"/>
              </a:ext>
            </a:extLst>
          </p:cNvPr>
          <p:cNvSpPr>
            <a:spLocks noGrp="1"/>
          </p:cNvSpPr>
          <p:nvPr>
            <p:ph type="title"/>
          </p:nvPr>
        </p:nvSpPr>
        <p:spPr/>
        <p:txBody>
          <a:bodyPr>
            <a:normAutofit fontScale="90000"/>
          </a:bodyPr>
          <a:lstStyle/>
          <a:p>
            <a:r>
              <a:rPr lang="en-US" dirty="0"/>
              <a:t>Module 05b – The Super Stars</a:t>
            </a:r>
          </a:p>
        </p:txBody>
      </p:sp>
      <p:sp>
        <p:nvSpPr>
          <p:cNvPr id="3" name="Text Placeholder 2">
            <a:extLst>
              <a:ext uri="{FF2B5EF4-FFF2-40B4-BE49-F238E27FC236}">
                <a16:creationId xmlns:a16="http://schemas.microsoft.com/office/drawing/2014/main" id="{3D6E9CBC-CC80-4341-9782-D767CA7A20CA}"/>
              </a:ext>
            </a:extLst>
          </p:cNvPr>
          <p:cNvSpPr>
            <a:spLocks noGrp="1"/>
          </p:cNvSpPr>
          <p:nvPr>
            <p:ph type="body" sz="quarter" idx="13"/>
          </p:nvPr>
        </p:nvSpPr>
        <p:spPr>
          <a:xfrm>
            <a:off x="104775" y="1028700"/>
            <a:ext cx="10180638" cy="4973894"/>
          </a:xfrm>
        </p:spPr>
        <p:txBody>
          <a:bodyPr>
            <a:normAutofit/>
          </a:bodyPr>
          <a:lstStyle/>
          <a:p>
            <a:r>
              <a:rPr lang="en-US" dirty="0"/>
              <a:t>Super Star Functions are usually nested or combined with other Functions</a:t>
            </a:r>
          </a:p>
          <a:p>
            <a:endParaRPr lang="en-US" dirty="0"/>
          </a:p>
          <a:p>
            <a:r>
              <a:rPr lang="en-US" dirty="0"/>
              <a:t>Cannot just use single function alone in a formula</a:t>
            </a:r>
          </a:p>
          <a:p>
            <a:endParaRPr lang="en-US" dirty="0"/>
          </a:p>
          <a:p>
            <a:r>
              <a:rPr lang="en-US" dirty="0"/>
              <a:t>Requires a common or basic function to support it</a:t>
            </a:r>
          </a:p>
          <a:p>
            <a:endParaRPr lang="en-US" dirty="0"/>
          </a:p>
          <a:p>
            <a:r>
              <a:rPr lang="en-US" dirty="0"/>
              <a:t>These transform or modify the context or expression of a common evaluation </a:t>
            </a:r>
          </a:p>
        </p:txBody>
      </p:sp>
    </p:spTree>
    <p:extLst>
      <p:ext uri="{BB962C8B-B14F-4D97-AF65-F5344CB8AC3E}">
        <p14:creationId xmlns:p14="http://schemas.microsoft.com/office/powerpoint/2010/main" val="2288149195"/>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5F5CA-010E-4E6A-BB4C-6FD5E1849CE2}"/>
              </a:ext>
            </a:extLst>
          </p:cNvPr>
          <p:cNvSpPr>
            <a:spLocks noGrp="1"/>
          </p:cNvSpPr>
          <p:nvPr>
            <p:ph type="title"/>
          </p:nvPr>
        </p:nvSpPr>
        <p:spPr/>
        <p:txBody>
          <a:bodyPr>
            <a:normAutofit fontScale="90000"/>
          </a:bodyPr>
          <a:lstStyle/>
          <a:p>
            <a:r>
              <a:rPr lang="en-US" dirty="0"/>
              <a:t>Module 4a - DAX Evaluation Contexts</a:t>
            </a:r>
          </a:p>
        </p:txBody>
      </p:sp>
      <p:sp>
        <p:nvSpPr>
          <p:cNvPr id="3" name="Text Placeholder 2">
            <a:extLst>
              <a:ext uri="{FF2B5EF4-FFF2-40B4-BE49-F238E27FC236}">
                <a16:creationId xmlns:a16="http://schemas.microsoft.com/office/drawing/2014/main" id="{18B65948-0D97-4C3E-972F-9673564EED44}"/>
              </a:ext>
            </a:extLst>
          </p:cNvPr>
          <p:cNvSpPr>
            <a:spLocks noGrp="1"/>
          </p:cNvSpPr>
          <p:nvPr>
            <p:ph type="body" sz="quarter" idx="13"/>
          </p:nvPr>
        </p:nvSpPr>
        <p:spPr>
          <a:xfrm>
            <a:off x="104775" y="1028700"/>
            <a:ext cx="10180638" cy="5359400"/>
          </a:xfrm>
        </p:spPr>
        <p:txBody>
          <a:bodyPr>
            <a:normAutofit lnSpcReduction="10000"/>
          </a:bodyPr>
          <a:lstStyle/>
          <a:p>
            <a:r>
              <a:rPr lang="en-US" dirty="0"/>
              <a:t>Any DAX expression is evaluated inside a certain context</a:t>
            </a:r>
          </a:p>
          <a:p>
            <a:endParaRPr lang="en-US" dirty="0"/>
          </a:p>
          <a:p>
            <a:r>
              <a:rPr lang="en-US" dirty="0"/>
              <a:t>The context is the environment under which the formula is evaluated</a:t>
            </a:r>
          </a:p>
          <a:p>
            <a:endParaRPr lang="en-US" dirty="0"/>
          </a:p>
          <a:p>
            <a:r>
              <a:rPr lang="en-US" dirty="0"/>
              <a:t>“The surrounding area of the cell where DAX evaluated the formula”</a:t>
            </a:r>
          </a:p>
          <a:p>
            <a:endParaRPr lang="en-US" dirty="0"/>
          </a:p>
          <a:p>
            <a:r>
              <a:rPr lang="en-US" dirty="0"/>
              <a:t>2 Kinds</a:t>
            </a:r>
          </a:p>
          <a:p>
            <a:pPr lvl="1"/>
            <a:r>
              <a:rPr lang="en-US" dirty="0"/>
              <a:t>Row Context – the context that always contain a single row and DAX defines during the creation of the formula</a:t>
            </a:r>
          </a:p>
          <a:p>
            <a:pPr lvl="1"/>
            <a:r>
              <a:rPr lang="en-US" dirty="0"/>
              <a:t>Filter Context – based on the context defined by it’s current filters &amp; environment</a:t>
            </a:r>
          </a:p>
        </p:txBody>
      </p:sp>
    </p:spTree>
    <p:extLst>
      <p:ext uri="{BB962C8B-B14F-4D97-AF65-F5344CB8AC3E}">
        <p14:creationId xmlns:p14="http://schemas.microsoft.com/office/powerpoint/2010/main" val="470774405"/>
      </p:ext>
    </p:extLst>
  </p:cSld>
  <p:clrMapOvr>
    <a:masterClrMapping/>
  </p:clrMapOvr>
  <p:transition spd="med">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a:t>
            </a:r>
          </a:p>
        </p:txBody>
      </p:sp>
      <p:sp>
        <p:nvSpPr>
          <p:cNvPr id="3" name="Text Placeholder 2">
            <a:extLst>
              <a:ext uri="{FF2B5EF4-FFF2-40B4-BE49-F238E27FC236}">
                <a16:creationId xmlns:a16="http://schemas.microsoft.com/office/drawing/2014/main" id="{D587AC16-37E7-4C93-808E-7BE53F5C750E}"/>
              </a:ext>
            </a:extLst>
          </p:cNvPr>
          <p:cNvSpPr>
            <a:spLocks noGrp="1"/>
          </p:cNvSpPr>
          <p:nvPr>
            <p:ph type="body" sz="quarter" idx="13"/>
          </p:nvPr>
        </p:nvSpPr>
        <p:spPr>
          <a:xfrm>
            <a:off x="6022186" y="1299086"/>
            <a:ext cx="5991225" cy="4959146"/>
          </a:xfrm>
        </p:spPr>
        <p:txBody>
          <a:bodyPr/>
          <a:lstStyle/>
          <a:p>
            <a:r>
              <a:rPr lang="en-US" dirty="0"/>
              <a:t>Super Star Functions – Tabular</a:t>
            </a:r>
          </a:p>
          <a:p>
            <a:pPr lvl="1"/>
            <a:r>
              <a:rPr lang="en-US" dirty="0"/>
              <a:t>DISTINCT </a:t>
            </a:r>
          </a:p>
          <a:p>
            <a:pPr lvl="1"/>
            <a:r>
              <a:rPr lang="en-US" dirty="0"/>
              <a:t>VALUES</a:t>
            </a:r>
          </a:p>
          <a:p>
            <a:pPr lvl="1"/>
            <a:r>
              <a:rPr lang="en-US" dirty="0"/>
              <a:t>UNION</a:t>
            </a:r>
          </a:p>
          <a:p>
            <a:pPr lvl="1"/>
            <a:r>
              <a:rPr lang="en-US" dirty="0"/>
              <a:t>SUMMARIZE</a:t>
            </a:r>
          </a:p>
          <a:p>
            <a:pPr lvl="1"/>
            <a:r>
              <a:rPr lang="en-US" dirty="0"/>
              <a:t>SWITCH</a:t>
            </a:r>
          </a:p>
        </p:txBody>
      </p:sp>
      <p:sp>
        <p:nvSpPr>
          <p:cNvPr id="4" name="Text Placeholder 2">
            <a:extLst>
              <a:ext uri="{FF2B5EF4-FFF2-40B4-BE49-F238E27FC236}">
                <a16:creationId xmlns:a16="http://schemas.microsoft.com/office/drawing/2014/main" id="{9DE332CC-1F52-4AC7-A863-419FA3D47395}"/>
              </a:ext>
            </a:extLst>
          </p:cNvPr>
          <p:cNvSpPr txBox="1">
            <a:spLocks/>
          </p:cNvSpPr>
          <p:nvPr/>
        </p:nvSpPr>
        <p:spPr>
          <a:xfrm>
            <a:off x="178589" y="1299086"/>
            <a:ext cx="5991225" cy="49591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Super Star Functions – Measures</a:t>
            </a:r>
          </a:p>
          <a:p>
            <a:pPr lvl="1"/>
            <a:r>
              <a:rPr lang="en-US" dirty="0"/>
              <a:t>CALCULATE</a:t>
            </a:r>
          </a:p>
          <a:p>
            <a:pPr lvl="1"/>
            <a:r>
              <a:rPr lang="en-US" dirty="0"/>
              <a:t>FILTER</a:t>
            </a:r>
          </a:p>
          <a:p>
            <a:pPr lvl="1"/>
            <a:r>
              <a:rPr lang="en-US" dirty="0"/>
              <a:t>USERELATIONSHIP</a:t>
            </a:r>
          </a:p>
          <a:p>
            <a:pPr lvl="1"/>
            <a:r>
              <a:rPr lang="en-US" dirty="0"/>
              <a:t>ALL FUNCTIONS</a:t>
            </a:r>
          </a:p>
          <a:p>
            <a:pPr lvl="1"/>
            <a:r>
              <a:rPr lang="en-US" dirty="0"/>
              <a:t>IN</a:t>
            </a:r>
          </a:p>
          <a:p>
            <a:pPr lvl="1"/>
            <a:endParaRPr lang="en-US" dirty="0"/>
          </a:p>
        </p:txBody>
      </p:sp>
    </p:spTree>
    <p:extLst>
      <p:ext uri="{BB962C8B-B14F-4D97-AF65-F5344CB8AC3E}">
        <p14:creationId xmlns:p14="http://schemas.microsoft.com/office/powerpoint/2010/main" val="1905997951"/>
      </p:ext>
    </p:extLst>
  </p:cSld>
  <p:clrMapOvr>
    <a:masterClrMapping/>
  </p:clrMapOvr>
  <p:transition spd="med">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 Measures</a:t>
            </a:r>
          </a:p>
        </p:txBody>
      </p:sp>
      <p:sp>
        <p:nvSpPr>
          <p:cNvPr id="4" name="Text Placeholder 2">
            <a:extLst>
              <a:ext uri="{FF2B5EF4-FFF2-40B4-BE49-F238E27FC236}">
                <a16:creationId xmlns:a16="http://schemas.microsoft.com/office/drawing/2014/main" id="{9DE332CC-1F52-4AC7-A863-419FA3D47395}"/>
              </a:ext>
            </a:extLst>
          </p:cNvPr>
          <p:cNvSpPr txBox="1">
            <a:spLocks/>
          </p:cNvSpPr>
          <p:nvPr/>
        </p:nvSpPr>
        <p:spPr>
          <a:xfrm>
            <a:off x="178589" y="949427"/>
            <a:ext cx="10720469" cy="5171154"/>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CALCULATE</a:t>
            </a:r>
          </a:p>
          <a:p>
            <a:pPr lvl="1"/>
            <a:r>
              <a:rPr lang="en-US" dirty="0"/>
              <a:t>Evaluates an expression modified by specific filters (Updates, Adds, etc.)</a:t>
            </a:r>
          </a:p>
          <a:p>
            <a:pPr lvl="1"/>
            <a:r>
              <a:rPr lang="en-US" dirty="0"/>
              <a:t>Use expressions that define a filter</a:t>
            </a:r>
          </a:p>
          <a:p>
            <a:r>
              <a:rPr lang="en-US" dirty="0"/>
              <a:t>FILTER</a:t>
            </a:r>
          </a:p>
          <a:p>
            <a:pPr lvl="1"/>
            <a:r>
              <a:rPr lang="en-US" dirty="0"/>
              <a:t>Returns a table that represents a subset of another table or expression</a:t>
            </a:r>
          </a:p>
          <a:p>
            <a:pPr lvl="1"/>
            <a:r>
              <a:rPr lang="en-US" dirty="0"/>
              <a:t>Commonly use the FILTER argument inside CACULATE</a:t>
            </a:r>
          </a:p>
          <a:p>
            <a:r>
              <a:rPr lang="en-US" dirty="0"/>
              <a:t>USERELATIONSHIP</a:t>
            </a:r>
          </a:p>
          <a:p>
            <a:pPr lvl="1"/>
            <a:r>
              <a:rPr lang="en-US" dirty="0"/>
              <a:t>Makes an inactive relationship active in the specific calculation</a:t>
            </a:r>
          </a:p>
          <a:p>
            <a:pPr lvl="1"/>
            <a:r>
              <a:rPr lang="en-US" dirty="0"/>
              <a:t>Used for tables with multiple date periods (Order Date, Shipped Date)</a:t>
            </a:r>
          </a:p>
          <a:p>
            <a:r>
              <a:rPr lang="en-US" dirty="0"/>
              <a:t>ALL FUNCTIONS</a:t>
            </a:r>
          </a:p>
          <a:p>
            <a:pPr lvl="1"/>
            <a:r>
              <a:rPr lang="en-US" dirty="0"/>
              <a:t>ALL, ALLEXCEPT, ALLSELECTED</a:t>
            </a:r>
          </a:p>
          <a:p>
            <a:pPr lvl="1"/>
            <a:r>
              <a:rPr lang="en-US" dirty="0"/>
              <a:t>Ignores any filters that have been applied</a:t>
            </a:r>
          </a:p>
          <a:p>
            <a:r>
              <a:rPr lang="en-US" dirty="0"/>
              <a:t>IN</a:t>
            </a:r>
          </a:p>
          <a:p>
            <a:pPr lvl="1"/>
            <a:r>
              <a:rPr lang="en-US" dirty="0"/>
              <a:t>Mirror of the SQL “IN"</a:t>
            </a:r>
          </a:p>
          <a:p>
            <a:endParaRPr lang="en-US" dirty="0"/>
          </a:p>
        </p:txBody>
      </p:sp>
    </p:spTree>
    <p:extLst>
      <p:ext uri="{BB962C8B-B14F-4D97-AF65-F5344CB8AC3E}">
        <p14:creationId xmlns:p14="http://schemas.microsoft.com/office/powerpoint/2010/main" val="771361646"/>
      </p:ext>
    </p:extLst>
  </p:cSld>
  <p:clrMapOvr>
    <a:masterClrMapping/>
  </p:clrMapOvr>
  <p:transition spd="med">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 Measures</a:t>
            </a:r>
          </a:p>
        </p:txBody>
      </p:sp>
      <p:pic>
        <p:nvPicPr>
          <p:cNvPr id="3" name="Picture 2">
            <a:extLst>
              <a:ext uri="{FF2B5EF4-FFF2-40B4-BE49-F238E27FC236}">
                <a16:creationId xmlns:a16="http://schemas.microsoft.com/office/drawing/2014/main" id="{2861B684-8F4B-4053-978F-A95293D604A1}"/>
              </a:ext>
            </a:extLst>
          </p:cNvPr>
          <p:cNvPicPr>
            <a:picLocks noChangeAspect="1"/>
          </p:cNvPicPr>
          <p:nvPr/>
        </p:nvPicPr>
        <p:blipFill>
          <a:blip r:embed="rId2"/>
          <a:stretch>
            <a:fillRect/>
          </a:stretch>
        </p:blipFill>
        <p:spPr>
          <a:xfrm>
            <a:off x="2374490" y="758444"/>
            <a:ext cx="8364686" cy="6177347"/>
          </a:xfrm>
          <a:prstGeom prst="rect">
            <a:avLst/>
          </a:prstGeom>
        </p:spPr>
      </p:pic>
    </p:spTree>
    <p:extLst>
      <p:ext uri="{BB962C8B-B14F-4D97-AF65-F5344CB8AC3E}">
        <p14:creationId xmlns:p14="http://schemas.microsoft.com/office/powerpoint/2010/main" val="3000837049"/>
      </p:ext>
    </p:extLst>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 Measures</a:t>
            </a:r>
          </a:p>
        </p:txBody>
      </p:sp>
      <p:pic>
        <p:nvPicPr>
          <p:cNvPr id="4" name="Picture 3">
            <a:extLst>
              <a:ext uri="{FF2B5EF4-FFF2-40B4-BE49-F238E27FC236}">
                <a16:creationId xmlns:a16="http://schemas.microsoft.com/office/drawing/2014/main" id="{F1DD5AD7-D7BE-464B-A62C-3C39BEF8FDB0}"/>
              </a:ext>
            </a:extLst>
          </p:cNvPr>
          <p:cNvPicPr>
            <a:picLocks noChangeAspect="1"/>
          </p:cNvPicPr>
          <p:nvPr/>
        </p:nvPicPr>
        <p:blipFill>
          <a:blip r:embed="rId2"/>
          <a:stretch>
            <a:fillRect/>
          </a:stretch>
        </p:blipFill>
        <p:spPr>
          <a:xfrm>
            <a:off x="766916" y="716943"/>
            <a:ext cx="10401302" cy="6293394"/>
          </a:xfrm>
          <a:prstGeom prst="rect">
            <a:avLst/>
          </a:prstGeom>
        </p:spPr>
      </p:pic>
    </p:spTree>
    <p:extLst>
      <p:ext uri="{BB962C8B-B14F-4D97-AF65-F5344CB8AC3E}">
        <p14:creationId xmlns:p14="http://schemas.microsoft.com/office/powerpoint/2010/main" val="2095416536"/>
      </p:ext>
    </p:extLst>
  </p:cSld>
  <p:clrMapOvr>
    <a:masterClrMapping/>
  </p:clrMapOvr>
  <p:transition spd="med">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 Measures</a:t>
            </a:r>
          </a:p>
        </p:txBody>
      </p:sp>
      <p:pic>
        <p:nvPicPr>
          <p:cNvPr id="3" name="Picture 2">
            <a:extLst>
              <a:ext uri="{FF2B5EF4-FFF2-40B4-BE49-F238E27FC236}">
                <a16:creationId xmlns:a16="http://schemas.microsoft.com/office/drawing/2014/main" id="{C2193B47-6B10-4F1E-B872-E61632A38A43}"/>
              </a:ext>
            </a:extLst>
          </p:cNvPr>
          <p:cNvPicPr>
            <a:picLocks noChangeAspect="1"/>
          </p:cNvPicPr>
          <p:nvPr/>
        </p:nvPicPr>
        <p:blipFill>
          <a:blip r:embed="rId2"/>
          <a:stretch>
            <a:fillRect/>
          </a:stretch>
        </p:blipFill>
        <p:spPr>
          <a:xfrm>
            <a:off x="876952" y="878065"/>
            <a:ext cx="10438095" cy="6104762"/>
          </a:xfrm>
          <a:prstGeom prst="rect">
            <a:avLst/>
          </a:prstGeom>
        </p:spPr>
      </p:pic>
    </p:spTree>
    <p:extLst>
      <p:ext uri="{BB962C8B-B14F-4D97-AF65-F5344CB8AC3E}">
        <p14:creationId xmlns:p14="http://schemas.microsoft.com/office/powerpoint/2010/main" val="186522296"/>
      </p:ext>
    </p:extLst>
  </p:cSld>
  <p:clrMapOvr>
    <a:masterClrMapping/>
  </p:clrMapOvr>
  <p:transition spd="med">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 Measures</a:t>
            </a:r>
          </a:p>
        </p:txBody>
      </p:sp>
      <p:pic>
        <p:nvPicPr>
          <p:cNvPr id="4" name="Picture 3">
            <a:extLst>
              <a:ext uri="{FF2B5EF4-FFF2-40B4-BE49-F238E27FC236}">
                <a16:creationId xmlns:a16="http://schemas.microsoft.com/office/drawing/2014/main" id="{382F84F7-BF63-4392-905A-6EA45855BEB9}"/>
              </a:ext>
            </a:extLst>
          </p:cNvPr>
          <p:cNvPicPr>
            <a:picLocks noChangeAspect="1"/>
          </p:cNvPicPr>
          <p:nvPr/>
        </p:nvPicPr>
        <p:blipFill>
          <a:blip r:embed="rId2"/>
          <a:stretch>
            <a:fillRect/>
          </a:stretch>
        </p:blipFill>
        <p:spPr>
          <a:xfrm>
            <a:off x="966173" y="639097"/>
            <a:ext cx="10259654" cy="6370313"/>
          </a:xfrm>
          <a:prstGeom prst="rect">
            <a:avLst/>
          </a:prstGeom>
        </p:spPr>
      </p:pic>
    </p:spTree>
    <p:extLst>
      <p:ext uri="{BB962C8B-B14F-4D97-AF65-F5344CB8AC3E}">
        <p14:creationId xmlns:p14="http://schemas.microsoft.com/office/powerpoint/2010/main" val="4053866716"/>
      </p:ext>
    </p:extLst>
  </p:cSld>
  <p:clrMapOvr>
    <a:masterClrMapping/>
  </p:clrMapOvr>
  <p:transition spd="med">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 Measures</a:t>
            </a:r>
          </a:p>
        </p:txBody>
      </p:sp>
      <p:pic>
        <p:nvPicPr>
          <p:cNvPr id="3" name="Picture 2">
            <a:extLst>
              <a:ext uri="{FF2B5EF4-FFF2-40B4-BE49-F238E27FC236}">
                <a16:creationId xmlns:a16="http://schemas.microsoft.com/office/drawing/2014/main" id="{6AB9B853-1755-4ECB-A24B-043EE831B43F}"/>
              </a:ext>
            </a:extLst>
          </p:cNvPr>
          <p:cNvPicPr>
            <a:picLocks noChangeAspect="1"/>
          </p:cNvPicPr>
          <p:nvPr/>
        </p:nvPicPr>
        <p:blipFill>
          <a:blip r:embed="rId2"/>
          <a:stretch>
            <a:fillRect/>
          </a:stretch>
        </p:blipFill>
        <p:spPr>
          <a:xfrm>
            <a:off x="2521974" y="693058"/>
            <a:ext cx="7929568" cy="6242733"/>
          </a:xfrm>
          <a:prstGeom prst="rect">
            <a:avLst/>
          </a:prstGeom>
        </p:spPr>
      </p:pic>
    </p:spTree>
    <p:extLst>
      <p:ext uri="{BB962C8B-B14F-4D97-AF65-F5344CB8AC3E}">
        <p14:creationId xmlns:p14="http://schemas.microsoft.com/office/powerpoint/2010/main" val="3078716899"/>
      </p:ext>
    </p:extLst>
  </p:cSld>
  <p:clrMapOvr>
    <a:masterClrMapping/>
  </p:clrMapOvr>
  <p:transition spd="med">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 Tabular</a:t>
            </a:r>
          </a:p>
        </p:txBody>
      </p:sp>
      <p:sp>
        <p:nvSpPr>
          <p:cNvPr id="4" name="Text Placeholder 2">
            <a:extLst>
              <a:ext uri="{FF2B5EF4-FFF2-40B4-BE49-F238E27FC236}">
                <a16:creationId xmlns:a16="http://schemas.microsoft.com/office/drawing/2014/main" id="{9DE332CC-1F52-4AC7-A863-419FA3D47395}"/>
              </a:ext>
            </a:extLst>
          </p:cNvPr>
          <p:cNvSpPr txBox="1">
            <a:spLocks/>
          </p:cNvSpPr>
          <p:nvPr/>
        </p:nvSpPr>
        <p:spPr>
          <a:xfrm>
            <a:off x="178589" y="949427"/>
            <a:ext cx="10720469" cy="51711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5" name="Text Placeholder 2">
            <a:extLst>
              <a:ext uri="{FF2B5EF4-FFF2-40B4-BE49-F238E27FC236}">
                <a16:creationId xmlns:a16="http://schemas.microsoft.com/office/drawing/2014/main" id="{0EC861D5-5518-4F8A-ADCD-E4668E761022}"/>
              </a:ext>
            </a:extLst>
          </p:cNvPr>
          <p:cNvSpPr txBox="1">
            <a:spLocks/>
          </p:cNvSpPr>
          <p:nvPr/>
        </p:nvSpPr>
        <p:spPr>
          <a:xfrm>
            <a:off x="330989" y="1101827"/>
            <a:ext cx="10720469" cy="51711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DISTINCT &amp; VALUES</a:t>
            </a:r>
          </a:p>
          <a:p>
            <a:pPr lvl="1"/>
            <a:r>
              <a:rPr lang="en-US" dirty="0"/>
              <a:t>Both return a column of unique values (one column returned)</a:t>
            </a:r>
          </a:p>
          <a:p>
            <a:pPr lvl="1"/>
            <a:r>
              <a:rPr lang="en-US" dirty="0"/>
              <a:t>Similar for each, but VALUES will return blank values as well</a:t>
            </a:r>
          </a:p>
          <a:p>
            <a:r>
              <a:rPr lang="en-US" dirty="0"/>
              <a:t>UNION</a:t>
            </a:r>
          </a:p>
          <a:p>
            <a:pPr lvl="1"/>
            <a:r>
              <a:rPr lang="en-US" dirty="0"/>
              <a:t>Creates a unique joined table from a pair of tables</a:t>
            </a:r>
          </a:p>
          <a:p>
            <a:pPr lvl="1"/>
            <a:r>
              <a:rPr lang="en-US" dirty="0"/>
              <a:t>Uses – to create a bridge to relate tables together</a:t>
            </a:r>
          </a:p>
          <a:p>
            <a:r>
              <a:rPr lang="en-US" dirty="0"/>
              <a:t>SUMMARIZE</a:t>
            </a:r>
          </a:p>
          <a:p>
            <a:pPr lvl="1"/>
            <a:r>
              <a:rPr lang="en-US" dirty="0"/>
              <a:t>Returns a table that is grouped by columns</a:t>
            </a:r>
          </a:p>
          <a:p>
            <a:pPr lvl="1"/>
            <a:r>
              <a:rPr lang="en-US" dirty="0"/>
              <a:t>Can create columns based on Groups</a:t>
            </a:r>
          </a:p>
          <a:p>
            <a:r>
              <a:rPr lang="en-US" dirty="0"/>
              <a:t>SWITCH</a:t>
            </a:r>
          </a:p>
          <a:p>
            <a:pPr lvl="1"/>
            <a:r>
              <a:rPr lang="en-US" dirty="0"/>
              <a:t>Evaluates expression against of values and returns result if true</a:t>
            </a:r>
          </a:p>
          <a:p>
            <a:pPr lvl="1"/>
            <a:r>
              <a:rPr lang="en-US" dirty="0"/>
              <a:t>Like nested IF statements</a:t>
            </a:r>
          </a:p>
          <a:p>
            <a:pPr lvl="1"/>
            <a:endParaRPr lang="en-US" dirty="0"/>
          </a:p>
          <a:p>
            <a:endParaRPr lang="en-US" dirty="0"/>
          </a:p>
        </p:txBody>
      </p:sp>
    </p:spTree>
    <p:extLst>
      <p:ext uri="{BB962C8B-B14F-4D97-AF65-F5344CB8AC3E}">
        <p14:creationId xmlns:p14="http://schemas.microsoft.com/office/powerpoint/2010/main" val="2305979125"/>
      </p:ext>
    </p:extLst>
  </p:cSld>
  <p:clrMapOvr>
    <a:masterClrMapping/>
  </p:clrMapOvr>
  <p:transition spd="med">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 Tabular</a:t>
            </a:r>
          </a:p>
        </p:txBody>
      </p:sp>
      <p:pic>
        <p:nvPicPr>
          <p:cNvPr id="4" name="Picture 3">
            <a:extLst>
              <a:ext uri="{FF2B5EF4-FFF2-40B4-BE49-F238E27FC236}">
                <a16:creationId xmlns:a16="http://schemas.microsoft.com/office/drawing/2014/main" id="{4CC4A0BE-F549-4847-8108-3DADEDD90CB6}"/>
              </a:ext>
            </a:extLst>
          </p:cNvPr>
          <p:cNvPicPr>
            <a:picLocks noChangeAspect="1"/>
          </p:cNvPicPr>
          <p:nvPr/>
        </p:nvPicPr>
        <p:blipFill>
          <a:blip r:embed="rId2"/>
          <a:stretch>
            <a:fillRect/>
          </a:stretch>
        </p:blipFill>
        <p:spPr>
          <a:xfrm>
            <a:off x="1256052" y="855406"/>
            <a:ext cx="9365470" cy="6150077"/>
          </a:xfrm>
          <a:prstGeom prst="rect">
            <a:avLst/>
          </a:prstGeom>
        </p:spPr>
      </p:pic>
    </p:spTree>
    <p:extLst>
      <p:ext uri="{BB962C8B-B14F-4D97-AF65-F5344CB8AC3E}">
        <p14:creationId xmlns:p14="http://schemas.microsoft.com/office/powerpoint/2010/main" val="1994215457"/>
      </p:ext>
    </p:extLst>
  </p:cSld>
  <p:clrMapOvr>
    <a:masterClrMapping/>
  </p:clrMapOvr>
  <p:transition spd="med">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 Tabular</a:t>
            </a:r>
          </a:p>
        </p:txBody>
      </p:sp>
      <p:pic>
        <p:nvPicPr>
          <p:cNvPr id="3" name="Picture 2">
            <a:extLst>
              <a:ext uri="{FF2B5EF4-FFF2-40B4-BE49-F238E27FC236}">
                <a16:creationId xmlns:a16="http://schemas.microsoft.com/office/drawing/2014/main" id="{80F47F25-4F37-46AC-905A-F08E0708DD78}"/>
              </a:ext>
            </a:extLst>
          </p:cNvPr>
          <p:cNvPicPr>
            <a:picLocks noChangeAspect="1"/>
          </p:cNvPicPr>
          <p:nvPr/>
        </p:nvPicPr>
        <p:blipFill>
          <a:blip r:embed="rId2"/>
          <a:stretch>
            <a:fillRect/>
          </a:stretch>
        </p:blipFill>
        <p:spPr>
          <a:xfrm>
            <a:off x="961876" y="970448"/>
            <a:ext cx="10704355" cy="5809760"/>
          </a:xfrm>
          <a:prstGeom prst="rect">
            <a:avLst/>
          </a:prstGeom>
        </p:spPr>
      </p:pic>
    </p:spTree>
    <p:extLst>
      <p:ext uri="{BB962C8B-B14F-4D97-AF65-F5344CB8AC3E}">
        <p14:creationId xmlns:p14="http://schemas.microsoft.com/office/powerpoint/2010/main" val="1284157219"/>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4C799-1BF1-4746-AC75-BEA8F3F5FD0C}"/>
              </a:ext>
            </a:extLst>
          </p:cNvPr>
          <p:cNvSpPr>
            <a:spLocks noGrp="1"/>
          </p:cNvSpPr>
          <p:nvPr>
            <p:ph type="title"/>
          </p:nvPr>
        </p:nvSpPr>
        <p:spPr/>
        <p:txBody>
          <a:bodyPr>
            <a:normAutofit fontScale="90000"/>
          </a:bodyPr>
          <a:lstStyle/>
          <a:p>
            <a:r>
              <a:rPr lang="en-US" dirty="0"/>
              <a:t>Module 4a – DAX Evaluation Contexts</a:t>
            </a:r>
          </a:p>
        </p:txBody>
      </p:sp>
      <p:sp>
        <p:nvSpPr>
          <p:cNvPr id="3" name="Text Placeholder 2">
            <a:extLst>
              <a:ext uri="{FF2B5EF4-FFF2-40B4-BE49-F238E27FC236}">
                <a16:creationId xmlns:a16="http://schemas.microsoft.com/office/drawing/2014/main" id="{90D5DD9D-A3B4-4446-830A-6503A82C1C5D}"/>
              </a:ext>
            </a:extLst>
          </p:cNvPr>
          <p:cNvSpPr>
            <a:spLocks noGrp="1"/>
          </p:cNvSpPr>
          <p:nvPr>
            <p:ph type="body" sz="quarter" idx="13"/>
          </p:nvPr>
        </p:nvSpPr>
        <p:spPr>
          <a:xfrm>
            <a:off x="104775" y="1028700"/>
            <a:ext cx="8416925" cy="4876800"/>
          </a:xfrm>
        </p:spPr>
        <p:txBody>
          <a:bodyPr>
            <a:normAutofit fontScale="92500" lnSpcReduction="10000"/>
          </a:bodyPr>
          <a:lstStyle/>
          <a:p>
            <a:pPr fontAlgn="base"/>
            <a:r>
              <a:rPr lang="en-US" b="1" dirty="0"/>
              <a:t>Filter Context</a:t>
            </a:r>
            <a:endParaRPr lang="en-US" dirty="0"/>
          </a:p>
          <a:p>
            <a:pPr fontAlgn="base"/>
            <a:r>
              <a:rPr lang="en-US" dirty="0"/>
              <a:t>Comes initially from the visual coordinates.</a:t>
            </a:r>
          </a:p>
          <a:p>
            <a:pPr fontAlgn="base"/>
            <a:r>
              <a:rPr lang="en-US" dirty="0"/>
              <a:t>Can be modified by the functions like CALCULATE().</a:t>
            </a:r>
          </a:p>
          <a:p>
            <a:pPr fontAlgn="base"/>
            <a:r>
              <a:rPr lang="en-US" dirty="0"/>
              <a:t>Follows the one to many relationships automatically.</a:t>
            </a:r>
          </a:p>
          <a:p>
            <a:pPr fontAlgn="base"/>
            <a:r>
              <a:rPr lang="en-US" dirty="0"/>
              <a:t>Bidirectional filtering can be forced.</a:t>
            </a:r>
          </a:p>
          <a:p>
            <a:pPr fontAlgn="base"/>
            <a:endParaRPr lang="en-US" dirty="0"/>
          </a:p>
          <a:p>
            <a:pPr fontAlgn="base"/>
            <a:r>
              <a:rPr lang="en-US" b="1" dirty="0"/>
              <a:t>Row Context</a:t>
            </a:r>
            <a:endParaRPr lang="en-US" dirty="0"/>
          </a:p>
          <a:p>
            <a:pPr fontAlgn="base"/>
            <a:r>
              <a:rPr lang="en-US" dirty="0"/>
              <a:t>Exists in calculated columns.</a:t>
            </a:r>
          </a:p>
          <a:p>
            <a:pPr fontAlgn="base"/>
            <a:r>
              <a:rPr lang="en-US" dirty="0"/>
              <a:t>Exists in special DAX functions like SUMX and FILTER.</a:t>
            </a:r>
          </a:p>
          <a:p>
            <a:pPr fontAlgn="base"/>
            <a:r>
              <a:rPr lang="en-US" dirty="0"/>
              <a:t>Does not follow relationship.</a:t>
            </a:r>
          </a:p>
          <a:p>
            <a:pPr fontAlgn="base"/>
            <a:r>
              <a:rPr lang="en-US" dirty="0"/>
              <a:t>A row Context does not create a filter context.</a:t>
            </a:r>
          </a:p>
          <a:p>
            <a:endParaRPr lang="en-US" dirty="0"/>
          </a:p>
        </p:txBody>
      </p:sp>
      <p:pic>
        <p:nvPicPr>
          <p:cNvPr id="4" name="Picture 3">
            <a:extLst>
              <a:ext uri="{FF2B5EF4-FFF2-40B4-BE49-F238E27FC236}">
                <a16:creationId xmlns:a16="http://schemas.microsoft.com/office/drawing/2014/main" id="{F14A7E89-98E1-44E3-8CD9-6404FFF6D189}"/>
              </a:ext>
            </a:extLst>
          </p:cNvPr>
          <p:cNvPicPr>
            <a:picLocks noChangeAspect="1"/>
          </p:cNvPicPr>
          <p:nvPr/>
        </p:nvPicPr>
        <p:blipFill>
          <a:blip r:embed="rId3"/>
          <a:stretch>
            <a:fillRect/>
          </a:stretch>
        </p:blipFill>
        <p:spPr>
          <a:xfrm>
            <a:off x="8315325" y="2298540"/>
            <a:ext cx="3771900" cy="2837955"/>
          </a:xfrm>
          <a:prstGeom prst="rect">
            <a:avLst/>
          </a:prstGeom>
        </p:spPr>
      </p:pic>
    </p:spTree>
    <p:extLst>
      <p:ext uri="{BB962C8B-B14F-4D97-AF65-F5344CB8AC3E}">
        <p14:creationId xmlns:p14="http://schemas.microsoft.com/office/powerpoint/2010/main" val="2113294576"/>
      </p:ext>
    </p:extLst>
  </p:cSld>
  <p:clrMapOvr>
    <a:masterClrMapping/>
  </p:clrMapOvr>
  <p:transition spd="med">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 Tabular</a:t>
            </a:r>
          </a:p>
        </p:txBody>
      </p:sp>
      <p:pic>
        <p:nvPicPr>
          <p:cNvPr id="4" name="Picture 3">
            <a:extLst>
              <a:ext uri="{FF2B5EF4-FFF2-40B4-BE49-F238E27FC236}">
                <a16:creationId xmlns:a16="http://schemas.microsoft.com/office/drawing/2014/main" id="{9B2911A7-2E62-4202-A0AE-823D4D214547}"/>
              </a:ext>
            </a:extLst>
          </p:cNvPr>
          <p:cNvPicPr>
            <a:picLocks noChangeAspect="1"/>
          </p:cNvPicPr>
          <p:nvPr/>
        </p:nvPicPr>
        <p:blipFill>
          <a:blip r:embed="rId2"/>
          <a:stretch>
            <a:fillRect/>
          </a:stretch>
        </p:blipFill>
        <p:spPr>
          <a:xfrm>
            <a:off x="1615841" y="1032387"/>
            <a:ext cx="9197761" cy="5983580"/>
          </a:xfrm>
          <a:prstGeom prst="rect">
            <a:avLst/>
          </a:prstGeom>
        </p:spPr>
      </p:pic>
    </p:spTree>
    <p:extLst>
      <p:ext uri="{BB962C8B-B14F-4D97-AF65-F5344CB8AC3E}">
        <p14:creationId xmlns:p14="http://schemas.microsoft.com/office/powerpoint/2010/main" val="3888077137"/>
      </p:ext>
    </p:extLst>
  </p:cSld>
  <p:clrMapOvr>
    <a:masterClrMapping/>
  </p:clrMapOvr>
  <p:transition spd="med">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05b – The Super Stars Tabular</a:t>
            </a:r>
          </a:p>
        </p:txBody>
      </p:sp>
      <p:pic>
        <p:nvPicPr>
          <p:cNvPr id="3" name="Picture 2">
            <a:extLst>
              <a:ext uri="{FF2B5EF4-FFF2-40B4-BE49-F238E27FC236}">
                <a16:creationId xmlns:a16="http://schemas.microsoft.com/office/drawing/2014/main" id="{FC5145DB-6A23-4BFC-8486-FF2BE9FDEB77}"/>
              </a:ext>
            </a:extLst>
          </p:cNvPr>
          <p:cNvPicPr>
            <a:picLocks noChangeAspect="1"/>
          </p:cNvPicPr>
          <p:nvPr/>
        </p:nvPicPr>
        <p:blipFill>
          <a:blip r:embed="rId2"/>
          <a:stretch>
            <a:fillRect/>
          </a:stretch>
        </p:blipFill>
        <p:spPr>
          <a:xfrm>
            <a:off x="1488286" y="639097"/>
            <a:ext cx="9452497" cy="6342660"/>
          </a:xfrm>
          <a:prstGeom prst="rect">
            <a:avLst/>
          </a:prstGeom>
        </p:spPr>
      </p:pic>
    </p:spTree>
    <p:extLst>
      <p:ext uri="{BB962C8B-B14F-4D97-AF65-F5344CB8AC3E}">
        <p14:creationId xmlns:p14="http://schemas.microsoft.com/office/powerpoint/2010/main" val="523135822"/>
      </p:ext>
    </p:extLst>
  </p:cSld>
  <p:clrMapOvr>
    <a:masterClrMapping/>
  </p:clrMapOvr>
  <p:transition spd="med">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5350D025-CE85-4792-83ED-E47815153BC0}"/>
              </a:ext>
            </a:extLst>
          </p:cNvPr>
          <p:cNvSpPr txBox="1">
            <a:spLocks/>
          </p:cNvSpPr>
          <p:nvPr/>
        </p:nvSpPr>
        <p:spPr>
          <a:xfrm>
            <a:off x="538477" y="1744960"/>
            <a:ext cx="11653523" cy="2139688"/>
          </a:xfrm>
          <a:prstGeom prst="rect">
            <a:avLst/>
          </a:prstGeom>
          <a:noFill/>
        </p:spPr>
        <p:txBody>
          <a:bodyPr vert="horz" lIns="91440" tIns="91440" rIns="91440" bIns="91440" rtlCol="0" anchor="t" anchorCtr="0">
            <a:spAutoFit/>
          </a:bodyPr>
          <a:lstStyle>
            <a:lvl1pPr algn="l" defTabSz="914400" rtl="0" eaLnBrk="1" latinLnBrk="0" hangingPunct="1">
              <a:lnSpc>
                <a:spcPct val="90000"/>
              </a:lnSpc>
              <a:spcBef>
                <a:spcPct val="0"/>
              </a:spcBef>
              <a:buNone/>
              <a:defRPr sz="7058" kern="1200" spc="-98" baseline="0">
                <a:gradFill>
                  <a:gsLst>
                    <a:gs pos="100000">
                      <a:schemeClr val="tx1"/>
                    </a:gs>
                    <a:gs pos="0">
                      <a:schemeClr val="tx1"/>
                    </a:gs>
                  </a:gsLst>
                  <a:lin ang="5400000" scaled="0"/>
                </a:gradFill>
                <a:latin typeface="Segoe Pro Display Light" panose="020B0302040504020203" pitchFamily="34" charset="0"/>
                <a:ea typeface="+mj-ea"/>
                <a:cs typeface="+mj-cs"/>
              </a:defRPr>
            </a:lvl1pPr>
          </a:lstStyle>
          <a:p>
            <a:r>
              <a:rPr lang="en-US" b="1" dirty="0">
                <a:solidFill>
                  <a:schemeClr val="bg1"/>
                </a:solidFill>
                <a:latin typeface="Segoe Pro Display" panose="020B0502040504020203" pitchFamily="34" charset="0"/>
              </a:rPr>
              <a:t>Module 05b:</a:t>
            </a:r>
            <a:br>
              <a:rPr lang="en-US" b="1" dirty="0">
                <a:solidFill>
                  <a:schemeClr val="bg1"/>
                </a:solidFill>
                <a:latin typeface="Segoe Pro Display" panose="020B0502040504020203" pitchFamily="34" charset="0"/>
              </a:rPr>
            </a:br>
            <a:r>
              <a:rPr lang="en-US" b="1" dirty="0">
                <a:solidFill>
                  <a:schemeClr val="bg1"/>
                </a:solidFill>
                <a:latin typeface="Segoe Pro Display" panose="020B0502040504020203" pitchFamily="34" charset="0"/>
              </a:rPr>
              <a:t>Demo</a:t>
            </a:r>
          </a:p>
        </p:txBody>
      </p:sp>
    </p:spTree>
    <p:extLst>
      <p:ext uri="{BB962C8B-B14F-4D97-AF65-F5344CB8AC3E}">
        <p14:creationId xmlns:p14="http://schemas.microsoft.com/office/powerpoint/2010/main" val="277851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5350D025-CE85-4792-83ED-E47815153BC0}"/>
              </a:ext>
            </a:extLst>
          </p:cNvPr>
          <p:cNvSpPr txBox="1">
            <a:spLocks/>
          </p:cNvSpPr>
          <p:nvPr/>
        </p:nvSpPr>
        <p:spPr>
          <a:xfrm>
            <a:off x="538477" y="1744960"/>
            <a:ext cx="11653523" cy="2139688"/>
          </a:xfrm>
          <a:prstGeom prst="rect">
            <a:avLst/>
          </a:prstGeom>
          <a:noFill/>
        </p:spPr>
        <p:txBody>
          <a:bodyPr vert="horz" lIns="91440" tIns="91440" rIns="91440" bIns="91440" rtlCol="0" anchor="t" anchorCtr="0">
            <a:spAutoFit/>
          </a:bodyPr>
          <a:lstStyle>
            <a:lvl1pPr algn="l" defTabSz="914400" rtl="0" eaLnBrk="1" latinLnBrk="0" hangingPunct="1">
              <a:lnSpc>
                <a:spcPct val="90000"/>
              </a:lnSpc>
              <a:spcBef>
                <a:spcPct val="0"/>
              </a:spcBef>
              <a:buNone/>
              <a:defRPr sz="7058" kern="1200" spc="-98" baseline="0">
                <a:gradFill>
                  <a:gsLst>
                    <a:gs pos="100000">
                      <a:schemeClr val="tx1"/>
                    </a:gs>
                    <a:gs pos="0">
                      <a:schemeClr val="tx1"/>
                    </a:gs>
                  </a:gsLst>
                  <a:lin ang="5400000" scaled="0"/>
                </a:gradFill>
                <a:latin typeface="Segoe Pro Display Light" panose="020B0302040504020203" pitchFamily="34" charset="0"/>
                <a:ea typeface="+mj-ea"/>
                <a:cs typeface="+mj-cs"/>
              </a:defRPr>
            </a:lvl1pPr>
          </a:lstStyle>
          <a:p>
            <a:r>
              <a:rPr lang="en-US" b="1" dirty="0">
                <a:solidFill>
                  <a:schemeClr val="bg1"/>
                </a:solidFill>
                <a:latin typeface="Segoe Pro Display" panose="020B0502040504020203" pitchFamily="34" charset="0"/>
              </a:rPr>
              <a:t>Module 05c:</a:t>
            </a:r>
            <a:br>
              <a:rPr lang="en-US" b="1" dirty="0">
                <a:solidFill>
                  <a:schemeClr val="bg1"/>
                </a:solidFill>
                <a:latin typeface="Segoe Pro Display" panose="020B0502040504020203" pitchFamily="34" charset="0"/>
              </a:rPr>
            </a:br>
            <a:r>
              <a:rPr lang="en-US" b="1" dirty="0">
                <a:solidFill>
                  <a:schemeClr val="bg1"/>
                </a:solidFill>
                <a:latin typeface="Segoe Pro Display" panose="020B0502040504020203" pitchFamily="34" charset="0"/>
              </a:rPr>
              <a:t>Date &amp; Time Intelligence</a:t>
            </a:r>
          </a:p>
        </p:txBody>
      </p:sp>
    </p:spTree>
    <p:extLst>
      <p:ext uri="{BB962C8B-B14F-4D97-AF65-F5344CB8AC3E}">
        <p14:creationId xmlns:p14="http://schemas.microsoft.com/office/powerpoint/2010/main" val="2091896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05c – Date &amp; Time Intelligence</a:t>
            </a:r>
          </a:p>
        </p:txBody>
      </p:sp>
      <p:sp>
        <p:nvSpPr>
          <p:cNvPr id="4" name="Text Placeholder 2">
            <a:extLst>
              <a:ext uri="{FF2B5EF4-FFF2-40B4-BE49-F238E27FC236}">
                <a16:creationId xmlns:a16="http://schemas.microsoft.com/office/drawing/2014/main" id="{9DE332CC-1F52-4AC7-A863-419FA3D47395}"/>
              </a:ext>
            </a:extLst>
          </p:cNvPr>
          <p:cNvSpPr txBox="1">
            <a:spLocks/>
          </p:cNvSpPr>
          <p:nvPr/>
        </p:nvSpPr>
        <p:spPr>
          <a:xfrm>
            <a:off x="178589" y="949427"/>
            <a:ext cx="10720469" cy="51711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5" name="Text Placeholder 2">
            <a:extLst>
              <a:ext uri="{FF2B5EF4-FFF2-40B4-BE49-F238E27FC236}">
                <a16:creationId xmlns:a16="http://schemas.microsoft.com/office/drawing/2014/main" id="{0EC861D5-5518-4F8A-ADCD-E4668E761022}"/>
              </a:ext>
            </a:extLst>
          </p:cNvPr>
          <p:cNvSpPr txBox="1">
            <a:spLocks/>
          </p:cNvSpPr>
          <p:nvPr/>
        </p:nvSpPr>
        <p:spPr>
          <a:xfrm>
            <a:off x="330989" y="1101827"/>
            <a:ext cx="10720469" cy="51711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One of the most powerful features of DAX</a:t>
            </a:r>
          </a:p>
          <a:p>
            <a:endParaRPr lang="en-US" dirty="0"/>
          </a:p>
          <a:p>
            <a:r>
              <a:rPr lang="en-US" dirty="0"/>
              <a:t>Modify time periods, compare previous or parallel time frames</a:t>
            </a:r>
          </a:p>
          <a:p>
            <a:endParaRPr lang="en-US" dirty="0"/>
          </a:p>
          <a:p>
            <a:r>
              <a:rPr lang="en-US" dirty="0"/>
              <a:t>Useful and built-in Intelligence for Month, Quarter, Years</a:t>
            </a:r>
          </a:p>
          <a:p>
            <a:endParaRPr lang="en-US" dirty="0"/>
          </a:p>
          <a:p>
            <a:endParaRPr lang="en-US" dirty="0"/>
          </a:p>
          <a:p>
            <a:endParaRPr lang="en-US" dirty="0"/>
          </a:p>
          <a:p>
            <a:endParaRPr lang="en-US" dirty="0"/>
          </a:p>
          <a:p>
            <a:pPr lvl="1"/>
            <a:endParaRPr lang="en-US" dirty="0"/>
          </a:p>
          <a:p>
            <a:endParaRPr lang="en-US" dirty="0"/>
          </a:p>
        </p:txBody>
      </p:sp>
    </p:spTree>
    <p:extLst>
      <p:ext uri="{BB962C8B-B14F-4D97-AF65-F5344CB8AC3E}">
        <p14:creationId xmlns:p14="http://schemas.microsoft.com/office/powerpoint/2010/main" val="2711981635"/>
      </p:ext>
    </p:extLst>
  </p:cSld>
  <p:clrMapOvr>
    <a:masterClrMapping/>
  </p:clrMapOvr>
  <p:transition spd="med">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631A-40E0-4FA0-8D26-2DA1AC8578F3}"/>
              </a:ext>
            </a:extLst>
          </p:cNvPr>
          <p:cNvSpPr>
            <a:spLocks noGrp="1"/>
          </p:cNvSpPr>
          <p:nvPr>
            <p:ph type="title"/>
          </p:nvPr>
        </p:nvSpPr>
        <p:spPr>
          <a:xfrm>
            <a:off x="178589" y="77792"/>
            <a:ext cx="10259653" cy="561305"/>
          </a:xfrm>
        </p:spPr>
        <p:txBody>
          <a:bodyPr>
            <a:normAutofit fontScale="90000"/>
          </a:bodyPr>
          <a:lstStyle/>
          <a:p>
            <a:r>
              <a:rPr lang="en-US" dirty="0"/>
              <a:t>Module 05c – Date &amp; Time Intelligence</a:t>
            </a:r>
          </a:p>
        </p:txBody>
      </p:sp>
      <p:sp>
        <p:nvSpPr>
          <p:cNvPr id="4" name="Text Placeholder 2">
            <a:extLst>
              <a:ext uri="{FF2B5EF4-FFF2-40B4-BE49-F238E27FC236}">
                <a16:creationId xmlns:a16="http://schemas.microsoft.com/office/drawing/2014/main" id="{9DE332CC-1F52-4AC7-A863-419FA3D47395}"/>
              </a:ext>
            </a:extLst>
          </p:cNvPr>
          <p:cNvSpPr txBox="1">
            <a:spLocks/>
          </p:cNvSpPr>
          <p:nvPr/>
        </p:nvSpPr>
        <p:spPr>
          <a:xfrm>
            <a:off x="178589" y="949427"/>
            <a:ext cx="10720469" cy="51711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5" name="Text Placeholder 2">
            <a:extLst>
              <a:ext uri="{FF2B5EF4-FFF2-40B4-BE49-F238E27FC236}">
                <a16:creationId xmlns:a16="http://schemas.microsoft.com/office/drawing/2014/main" id="{0EC861D5-5518-4F8A-ADCD-E4668E761022}"/>
              </a:ext>
            </a:extLst>
          </p:cNvPr>
          <p:cNvSpPr txBox="1">
            <a:spLocks/>
          </p:cNvSpPr>
          <p:nvPr/>
        </p:nvSpPr>
        <p:spPr>
          <a:xfrm>
            <a:off x="144176" y="1101827"/>
            <a:ext cx="5951824" cy="53290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Date and Time – Measures</a:t>
            </a:r>
          </a:p>
          <a:p>
            <a:pPr lvl="1"/>
            <a:r>
              <a:rPr lang="en-US" dirty="0"/>
              <a:t>TODAY</a:t>
            </a:r>
          </a:p>
          <a:p>
            <a:pPr lvl="1"/>
            <a:r>
              <a:rPr lang="en-US" dirty="0"/>
              <a:t>DATE</a:t>
            </a:r>
          </a:p>
          <a:p>
            <a:pPr lvl="1"/>
            <a:r>
              <a:rPr lang="en-US" dirty="0"/>
              <a:t>CALENDAR</a:t>
            </a:r>
          </a:p>
          <a:p>
            <a:pPr lvl="1"/>
            <a:r>
              <a:rPr lang="en-US" dirty="0"/>
              <a:t>DATEDIFF</a:t>
            </a:r>
          </a:p>
          <a:p>
            <a:pPr lvl="1"/>
            <a:r>
              <a:rPr lang="en-US" dirty="0"/>
              <a:t>YEAR</a:t>
            </a:r>
          </a:p>
          <a:p>
            <a:pPr lvl="1"/>
            <a:r>
              <a:rPr lang="en-US" dirty="0"/>
              <a:t>WEEKDAY</a:t>
            </a:r>
          </a:p>
          <a:p>
            <a:pPr lvl="1"/>
            <a:endParaRPr lang="en-US" dirty="0"/>
          </a:p>
          <a:p>
            <a:endParaRPr lang="en-US" dirty="0"/>
          </a:p>
          <a:p>
            <a:endParaRPr lang="en-US" dirty="0"/>
          </a:p>
          <a:p>
            <a:endParaRPr lang="en-US" dirty="0"/>
          </a:p>
          <a:p>
            <a:endParaRPr lang="en-US" dirty="0"/>
          </a:p>
          <a:p>
            <a:pPr lvl="1"/>
            <a:endParaRPr lang="en-US" dirty="0"/>
          </a:p>
          <a:p>
            <a:endParaRPr lang="en-US" dirty="0"/>
          </a:p>
        </p:txBody>
      </p:sp>
      <p:sp>
        <p:nvSpPr>
          <p:cNvPr id="6" name="Text Placeholder 2">
            <a:extLst>
              <a:ext uri="{FF2B5EF4-FFF2-40B4-BE49-F238E27FC236}">
                <a16:creationId xmlns:a16="http://schemas.microsoft.com/office/drawing/2014/main" id="{CE3797F2-B2B7-4E63-8568-C6C3C088B48D}"/>
              </a:ext>
            </a:extLst>
          </p:cNvPr>
          <p:cNvSpPr txBox="1">
            <a:spLocks/>
          </p:cNvSpPr>
          <p:nvPr/>
        </p:nvSpPr>
        <p:spPr>
          <a:xfrm>
            <a:off x="6130413" y="949427"/>
            <a:ext cx="5951824" cy="53290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Pro" panose="020B05020405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Pro Light" panose="020B03020405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Pro Light" panose="020B03020405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Pro Light" panose="020B03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Time Intelligence – Measures</a:t>
            </a:r>
          </a:p>
          <a:p>
            <a:pPr lvl="1"/>
            <a:r>
              <a:rPr lang="en-US" dirty="0"/>
              <a:t>DATES (MTD, QTD, YTD)</a:t>
            </a:r>
          </a:p>
          <a:p>
            <a:pPr lvl="1"/>
            <a:r>
              <a:rPr lang="en-US" dirty="0"/>
              <a:t>LASTNONBLANK | FIRSTNONBLANK</a:t>
            </a:r>
          </a:p>
          <a:p>
            <a:pPr lvl="1"/>
            <a:r>
              <a:rPr lang="en-US" dirty="0"/>
              <a:t>DATESBETWEEN | DATESINPERRIOD</a:t>
            </a:r>
          </a:p>
          <a:p>
            <a:pPr lvl="1"/>
            <a:r>
              <a:rPr lang="en-US" dirty="0"/>
              <a:t>DATEADD</a:t>
            </a:r>
          </a:p>
          <a:p>
            <a:pPr lvl="1"/>
            <a:r>
              <a:rPr lang="en-US" dirty="0"/>
              <a:t>SAMEPERIODLASTYEAR</a:t>
            </a:r>
          </a:p>
          <a:p>
            <a:pPr lvl="1"/>
            <a:r>
              <a:rPr lang="en-US" dirty="0"/>
              <a:t>ENDOF (MONTH | QUARTER | YEAR)</a:t>
            </a:r>
          </a:p>
          <a:p>
            <a:pPr lvl="1"/>
            <a:r>
              <a:rPr lang="en-US" dirty="0"/>
              <a:t>PARALLELPERIOD</a:t>
            </a:r>
          </a:p>
          <a:p>
            <a:pPr lvl="1"/>
            <a:r>
              <a:rPr lang="en-US" dirty="0"/>
              <a:t>STARTOF (MONTH | QUARTER | YEAR)</a:t>
            </a:r>
          </a:p>
          <a:p>
            <a:pPr marL="0" indent="0">
              <a:buNone/>
            </a:pPr>
            <a:endParaRPr lang="en-US" dirty="0"/>
          </a:p>
        </p:txBody>
      </p:sp>
    </p:spTree>
    <p:extLst>
      <p:ext uri="{BB962C8B-B14F-4D97-AF65-F5344CB8AC3E}">
        <p14:creationId xmlns:p14="http://schemas.microsoft.com/office/powerpoint/2010/main" val="654335323"/>
      </p:ext>
    </p:extLst>
  </p:cSld>
  <p:clrMapOvr>
    <a:masterClrMapping/>
  </p:clrMapOvr>
  <p:transition spd="med">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Date and Time Measures</a:t>
            </a:r>
          </a:p>
        </p:txBody>
      </p:sp>
      <p:sp>
        <p:nvSpPr>
          <p:cNvPr id="3" name="Text Placeholder 2">
            <a:extLst>
              <a:ext uri="{FF2B5EF4-FFF2-40B4-BE49-F238E27FC236}">
                <a16:creationId xmlns:a16="http://schemas.microsoft.com/office/drawing/2014/main" id="{FDCCE1E3-58FD-49C0-93A1-01155146F7AA}"/>
              </a:ext>
            </a:extLst>
          </p:cNvPr>
          <p:cNvSpPr>
            <a:spLocks noGrp="1"/>
          </p:cNvSpPr>
          <p:nvPr>
            <p:ph type="body" sz="quarter" idx="13"/>
          </p:nvPr>
        </p:nvSpPr>
        <p:spPr>
          <a:xfrm>
            <a:off x="104775" y="1028699"/>
            <a:ext cx="11207238" cy="4885403"/>
          </a:xfrm>
        </p:spPr>
        <p:txBody>
          <a:bodyPr/>
          <a:lstStyle/>
          <a:p>
            <a:r>
              <a:rPr lang="en-US" dirty="0"/>
              <a:t>TODAY</a:t>
            </a:r>
          </a:p>
          <a:p>
            <a:pPr lvl="1"/>
            <a:r>
              <a:rPr lang="en-US" dirty="0"/>
              <a:t>Returns the current date</a:t>
            </a:r>
          </a:p>
          <a:p>
            <a:r>
              <a:rPr lang="en-US" dirty="0"/>
              <a:t>DATE</a:t>
            </a:r>
          </a:p>
          <a:p>
            <a:pPr lvl="1"/>
            <a:r>
              <a:rPr lang="en-US" dirty="0"/>
              <a:t>Returns the specified date</a:t>
            </a:r>
          </a:p>
          <a:p>
            <a:r>
              <a:rPr lang="en-US" dirty="0"/>
              <a:t>CALENDAR</a:t>
            </a:r>
          </a:p>
          <a:p>
            <a:pPr lvl="1"/>
            <a:r>
              <a:rPr lang="en-US" dirty="0"/>
              <a:t>Returns a table with one column of dates between specific dates</a:t>
            </a:r>
          </a:p>
          <a:p>
            <a:r>
              <a:rPr lang="en-US" dirty="0"/>
              <a:t>DATEDIFF</a:t>
            </a:r>
          </a:p>
          <a:p>
            <a:pPr lvl="1"/>
            <a:r>
              <a:rPr lang="en-US" dirty="0"/>
              <a:t>Returns the number of units between two input dates</a:t>
            </a:r>
          </a:p>
          <a:p>
            <a:r>
              <a:rPr lang="en-US" dirty="0"/>
              <a:t>DAY | MONTH | YEAR</a:t>
            </a:r>
          </a:p>
          <a:p>
            <a:pPr lvl="1"/>
            <a:r>
              <a:rPr lang="en-US" dirty="0"/>
              <a:t>Returns a number representing the particular value</a:t>
            </a:r>
          </a:p>
        </p:txBody>
      </p:sp>
    </p:spTree>
    <p:extLst>
      <p:ext uri="{BB962C8B-B14F-4D97-AF65-F5344CB8AC3E}">
        <p14:creationId xmlns:p14="http://schemas.microsoft.com/office/powerpoint/2010/main" val="2612889577"/>
      </p:ext>
    </p:extLst>
  </p:cSld>
  <p:clrMapOvr>
    <a:masterClrMapping/>
  </p:clrMapOvr>
  <p:transition spd="med">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Date and Time Measures</a:t>
            </a:r>
          </a:p>
        </p:txBody>
      </p:sp>
      <p:pic>
        <p:nvPicPr>
          <p:cNvPr id="6" name="Picture 5">
            <a:extLst>
              <a:ext uri="{FF2B5EF4-FFF2-40B4-BE49-F238E27FC236}">
                <a16:creationId xmlns:a16="http://schemas.microsoft.com/office/drawing/2014/main" id="{3672186B-2D1B-4D0E-9625-9F990E465063}"/>
              </a:ext>
            </a:extLst>
          </p:cNvPr>
          <p:cNvPicPr>
            <a:picLocks noChangeAspect="1"/>
          </p:cNvPicPr>
          <p:nvPr/>
        </p:nvPicPr>
        <p:blipFill>
          <a:blip r:embed="rId2"/>
          <a:stretch>
            <a:fillRect/>
          </a:stretch>
        </p:blipFill>
        <p:spPr>
          <a:xfrm>
            <a:off x="257321" y="881380"/>
            <a:ext cx="11105346" cy="5371935"/>
          </a:xfrm>
          <a:prstGeom prst="rect">
            <a:avLst/>
          </a:prstGeom>
        </p:spPr>
      </p:pic>
    </p:spTree>
    <p:extLst>
      <p:ext uri="{BB962C8B-B14F-4D97-AF65-F5344CB8AC3E}">
        <p14:creationId xmlns:p14="http://schemas.microsoft.com/office/powerpoint/2010/main" val="2857207601"/>
      </p:ext>
    </p:extLst>
  </p:cSld>
  <p:clrMapOvr>
    <a:masterClrMapping/>
  </p:clrMapOvr>
  <p:transition spd="med">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Date and Time Measures</a:t>
            </a:r>
          </a:p>
        </p:txBody>
      </p:sp>
      <p:pic>
        <p:nvPicPr>
          <p:cNvPr id="3" name="Picture 2">
            <a:extLst>
              <a:ext uri="{FF2B5EF4-FFF2-40B4-BE49-F238E27FC236}">
                <a16:creationId xmlns:a16="http://schemas.microsoft.com/office/drawing/2014/main" id="{867853E4-CE89-45EE-97E6-32AAEDBAF874}"/>
              </a:ext>
            </a:extLst>
          </p:cNvPr>
          <p:cNvPicPr>
            <a:picLocks noChangeAspect="1"/>
          </p:cNvPicPr>
          <p:nvPr/>
        </p:nvPicPr>
        <p:blipFill rotWithShape="1">
          <a:blip r:embed="rId2"/>
          <a:srcRect r="63942"/>
          <a:stretch/>
        </p:blipFill>
        <p:spPr>
          <a:xfrm>
            <a:off x="137086" y="2001081"/>
            <a:ext cx="2747559" cy="2271978"/>
          </a:xfrm>
          <a:prstGeom prst="rect">
            <a:avLst/>
          </a:prstGeom>
        </p:spPr>
      </p:pic>
      <p:pic>
        <p:nvPicPr>
          <p:cNvPr id="4" name="Picture 3">
            <a:extLst>
              <a:ext uri="{FF2B5EF4-FFF2-40B4-BE49-F238E27FC236}">
                <a16:creationId xmlns:a16="http://schemas.microsoft.com/office/drawing/2014/main" id="{235C68B7-F47B-4DA2-90D0-2E524ADBD932}"/>
              </a:ext>
            </a:extLst>
          </p:cNvPr>
          <p:cNvPicPr>
            <a:picLocks noChangeAspect="1"/>
          </p:cNvPicPr>
          <p:nvPr/>
        </p:nvPicPr>
        <p:blipFill>
          <a:blip r:embed="rId3"/>
          <a:stretch>
            <a:fillRect/>
          </a:stretch>
        </p:blipFill>
        <p:spPr>
          <a:xfrm>
            <a:off x="2743126" y="1474839"/>
            <a:ext cx="9448873" cy="5596440"/>
          </a:xfrm>
          <a:prstGeom prst="rect">
            <a:avLst/>
          </a:prstGeom>
        </p:spPr>
      </p:pic>
    </p:spTree>
    <p:extLst>
      <p:ext uri="{BB962C8B-B14F-4D97-AF65-F5344CB8AC3E}">
        <p14:creationId xmlns:p14="http://schemas.microsoft.com/office/powerpoint/2010/main" val="3985763615"/>
      </p:ext>
    </p:extLst>
  </p:cSld>
  <p:clrMapOvr>
    <a:masterClrMapping/>
  </p:clrMapOvr>
  <p:transition spd="med">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Date and Time Measures</a:t>
            </a:r>
          </a:p>
        </p:txBody>
      </p:sp>
      <p:pic>
        <p:nvPicPr>
          <p:cNvPr id="5" name="Picture 4">
            <a:extLst>
              <a:ext uri="{FF2B5EF4-FFF2-40B4-BE49-F238E27FC236}">
                <a16:creationId xmlns:a16="http://schemas.microsoft.com/office/drawing/2014/main" id="{84D5D09A-D0E8-43BC-9070-7A2106FF4469}"/>
              </a:ext>
            </a:extLst>
          </p:cNvPr>
          <p:cNvPicPr>
            <a:picLocks noChangeAspect="1"/>
          </p:cNvPicPr>
          <p:nvPr/>
        </p:nvPicPr>
        <p:blipFill>
          <a:blip r:embed="rId3"/>
          <a:stretch>
            <a:fillRect/>
          </a:stretch>
        </p:blipFill>
        <p:spPr>
          <a:xfrm>
            <a:off x="2625213" y="777154"/>
            <a:ext cx="7527434" cy="6213581"/>
          </a:xfrm>
          <a:prstGeom prst="rect">
            <a:avLst/>
          </a:prstGeom>
        </p:spPr>
      </p:pic>
    </p:spTree>
    <p:extLst>
      <p:ext uri="{BB962C8B-B14F-4D97-AF65-F5344CB8AC3E}">
        <p14:creationId xmlns:p14="http://schemas.microsoft.com/office/powerpoint/2010/main" val="3039520720"/>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DAX Function Types</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46331"/>
          </a:xfrm>
          <a:prstGeom prst="rect">
            <a:avLst/>
          </a:prstGeom>
          <a:noFill/>
        </p:spPr>
        <p:txBody>
          <a:bodyPr wrap="square" rtlCol="0">
            <a:spAutoFit/>
          </a:bodyPr>
          <a:lstStyle/>
          <a:p>
            <a:pPr defTabSz="914225"/>
            <a:r>
              <a:rPr lang="en-US" sz="3600" dirty="0"/>
              <a:t>Module 4a – DAX Evaluation Contexts</a:t>
            </a:r>
            <a:endParaRPr lang="en-US" sz="3600" dirty="0">
              <a:solidFill>
                <a:prstClr val="black"/>
              </a:solidFill>
              <a:latin typeface="Segoe UI" panose="020B0502040204020203" pitchFamily="34" charset="0"/>
              <a:cs typeface="Segoe UI" panose="020B0502040204020203" pitchFamily="34" charset="0"/>
            </a:endParaRP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9" name="Rectangle 8"/>
          <p:cNvSpPr/>
          <p:nvPr/>
        </p:nvSpPr>
        <p:spPr bwMode="auto">
          <a:xfrm>
            <a:off x="1654849" y="2282716"/>
            <a:ext cx="3377455"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Scalar Functions</a:t>
            </a:r>
          </a:p>
        </p:txBody>
      </p:sp>
      <p:sp>
        <p:nvSpPr>
          <p:cNvPr id="10" name="Rectangle 9"/>
          <p:cNvSpPr/>
          <p:nvPr/>
        </p:nvSpPr>
        <p:spPr bwMode="auto">
          <a:xfrm>
            <a:off x="7407949" y="2252319"/>
            <a:ext cx="3377455"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Table Functions</a:t>
            </a:r>
          </a:p>
        </p:txBody>
      </p:sp>
      <p:sp>
        <p:nvSpPr>
          <p:cNvPr id="4" name="Rectangle 3"/>
          <p:cNvSpPr/>
          <p:nvPr/>
        </p:nvSpPr>
        <p:spPr>
          <a:xfrm>
            <a:off x="1311949" y="3819675"/>
            <a:ext cx="4047451" cy="1243417"/>
          </a:xfrm>
          <a:prstGeom prst="rect">
            <a:avLst/>
          </a:prstGeom>
        </p:spPr>
        <p:txBody>
          <a:bodyPr wrap="square">
            <a:spAutoFit/>
          </a:bodyPr>
          <a:lstStyle/>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Scalar functions return a Single value as an output</a:t>
            </a:r>
          </a:p>
          <a:p>
            <a:pPr>
              <a:lnSpc>
                <a:spcPct val="90000"/>
              </a:lnSpc>
              <a:spcAft>
                <a:spcPts val="600"/>
              </a:spcAft>
            </a:pPr>
            <a:endParaRPr lang="en-US"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Ex. SUM(Sale[Sales Amount])</a:t>
            </a:r>
          </a:p>
        </p:txBody>
      </p:sp>
      <p:sp>
        <p:nvSpPr>
          <p:cNvPr id="11" name="Rectangle 10"/>
          <p:cNvSpPr/>
          <p:nvPr/>
        </p:nvSpPr>
        <p:spPr>
          <a:xfrm>
            <a:off x="7072950" y="3819675"/>
            <a:ext cx="4047451" cy="1243417"/>
          </a:xfrm>
          <a:prstGeom prst="rect">
            <a:avLst/>
          </a:prstGeom>
        </p:spPr>
        <p:txBody>
          <a:bodyPr wrap="square">
            <a:spAutoFit/>
          </a:bodyPr>
          <a:lstStyle/>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Table functions return a Table as an output</a:t>
            </a:r>
          </a:p>
          <a:p>
            <a:pPr>
              <a:lnSpc>
                <a:spcPct val="90000"/>
              </a:lnSpc>
              <a:spcAft>
                <a:spcPts val="600"/>
              </a:spcAft>
            </a:pPr>
            <a:endParaRPr lang="en-US" dirty="0">
              <a:gradFill>
                <a:gsLst>
                  <a:gs pos="2917">
                    <a:schemeClr val="tx1"/>
                  </a:gs>
                  <a:gs pos="30000">
                    <a:schemeClr val="tx1"/>
                  </a:gs>
                </a:gsLst>
                <a:lin ang="5400000" scaled="0"/>
              </a:gradFill>
            </a:endParaRPr>
          </a:p>
          <a:p>
            <a:pPr marL="285750" indent="-285750">
              <a:lnSpc>
                <a:spcPct val="90000"/>
              </a:lnSpc>
              <a:spcAft>
                <a:spcPts val="600"/>
              </a:spcAft>
              <a:buFont typeface="Arial" panose="020B0604020202020204" pitchFamily="34" charset="0"/>
              <a:buChar char="•"/>
            </a:pPr>
            <a:r>
              <a:rPr lang="en-US" dirty="0">
                <a:gradFill>
                  <a:gsLst>
                    <a:gs pos="2917">
                      <a:schemeClr val="tx1"/>
                    </a:gs>
                    <a:gs pos="30000">
                      <a:schemeClr val="tx1"/>
                    </a:gs>
                  </a:gsLst>
                  <a:lin ang="5400000" scaled="0"/>
                </a:gradFill>
              </a:rPr>
              <a:t>Ex. ALL(GeographyDim)</a:t>
            </a:r>
          </a:p>
        </p:txBody>
      </p:sp>
      <p:sp>
        <p:nvSpPr>
          <p:cNvPr id="5" name="TextBox 4"/>
          <p:cNvSpPr txBox="1"/>
          <p:nvPr/>
        </p:nvSpPr>
        <p:spPr>
          <a:xfrm>
            <a:off x="417141" y="5854700"/>
            <a:ext cx="11506199"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There are other ways to classify functions – By kind of operation they perform etc.</a:t>
            </a:r>
          </a:p>
        </p:txBody>
      </p:sp>
    </p:spTree>
    <p:extLst>
      <p:ext uri="{BB962C8B-B14F-4D97-AF65-F5344CB8AC3E}">
        <p14:creationId xmlns:p14="http://schemas.microsoft.com/office/powerpoint/2010/main" val="1926928197"/>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Time Intelligence Measures</a:t>
            </a:r>
          </a:p>
        </p:txBody>
      </p:sp>
      <p:sp>
        <p:nvSpPr>
          <p:cNvPr id="3" name="Text Placeholder 2">
            <a:extLst>
              <a:ext uri="{FF2B5EF4-FFF2-40B4-BE49-F238E27FC236}">
                <a16:creationId xmlns:a16="http://schemas.microsoft.com/office/drawing/2014/main" id="{FDCCE1E3-58FD-49C0-93A1-01155146F7AA}"/>
              </a:ext>
            </a:extLst>
          </p:cNvPr>
          <p:cNvSpPr>
            <a:spLocks noGrp="1"/>
          </p:cNvSpPr>
          <p:nvPr>
            <p:ph type="body" sz="quarter" idx="13"/>
          </p:nvPr>
        </p:nvSpPr>
        <p:spPr>
          <a:xfrm>
            <a:off x="104775" y="1028699"/>
            <a:ext cx="11207238" cy="4885403"/>
          </a:xfrm>
        </p:spPr>
        <p:txBody>
          <a:bodyPr>
            <a:normAutofit fontScale="92500" lnSpcReduction="10000"/>
          </a:bodyPr>
          <a:lstStyle/>
          <a:p>
            <a:r>
              <a:rPr lang="en-US" dirty="0"/>
              <a:t>DATESMTD | DATESQTD | DATESYTD</a:t>
            </a:r>
          </a:p>
          <a:p>
            <a:pPr lvl="1"/>
            <a:r>
              <a:rPr lang="en-US" dirty="0"/>
              <a:t>Returns a set of dates in the period up to the current date</a:t>
            </a:r>
          </a:p>
          <a:p>
            <a:r>
              <a:rPr lang="en-US" dirty="0"/>
              <a:t>LASTNONBLANK | FIRSTNONBLANK</a:t>
            </a:r>
          </a:p>
          <a:p>
            <a:pPr lvl="1"/>
            <a:r>
              <a:rPr lang="en-US" dirty="0"/>
              <a:t>Returns first | last value in a column </a:t>
            </a:r>
          </a:p>
          <a:p>
            <a:r>
              <a:rPr lang="en-US" dirty="0"/>
              <a:t>DATESBETWEEN | DATESINPERIOD</a:t>
            </a:r>
          </a:p>
          <a:p>
            <a:pPr lvl="1"/>
            <a:r>
              <a:rPr lang="en-US" dirty="0"/>
              <a:t>Returns the dates between two given dates or in a given period</a:t>
            </a:r>
          </a:p>
          <a:p>
            <a:r>
              <a:rPr lang="en-US" dirty="0"/>
              <a:t>DATEADD</a:t>
            </a:r>
          </a:p>
          <a:p>
            <a:pPr lvl="1"/>
            <a:r>
              <a:rPr lang="en-US" dirty="0"/>
              <a:t>Moves the given set of dates by a specified interval</a:t>
            </a:r>
          </a:p>
          <a:p>
            <a:r>
              <a:rPr lang="en-US" dirty="0"/>
              <a:t>SAMEPERIODLASTYEAR | PARALLELPERIOD</a:t>
            </a:r>
          </a:p>
          <a:p>
            <a:pPr lvl="1"/>
            <a:r>
              <a:rPr lang="en-US" dirty="0"/>
              <a:t>Returns a set of dates from the previous year or parallel period </a:t>
            </a:r>
          </a:p>
          <a:p>
            <a:r>
              <a:rPr lang="en-US" dirty="0"/>
              <a:t>STARTOF | ENDOF (MONTH | QUARTER | YEAR)</a:t>
            </a:r>
          </a:p>
          <a:p>
            <a:pPr lvl="1"/>
            <a:r>
              <a:rPr lang="en-US" dirty="0"/>
              <a:t>Returns either the start of end of the specified period as date</a:t>
            </a:r>
          </a:p>
        </p:txBody>
      </p:sp>
    </p:spTree>
    <p:extLst>
      <p:ext uri="{BB962C8B-B14F-4D97-AF65-F5344CB8AC3E}">
        <p14:creationId xmlns:p14="http://schemas.microsoft.com/office/powerpoint/2010/main" val="2425981012"/>
      </p:ext>
    </p:extLst>
  </p:cSld>
  <p:clrMapOvr>
    <a:masterClrMapping/>
  </p:clrMapOvr>
  <p:transition spd="med">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Time Intelligence Measures</a:t>
            </a:r>
          </a:p>
        </p:txBody>
      </p:sp>
      <p:pic>
        <p:nvPicPr>
          <p:cNvPr id="6" name="Picture 5">
            <a:extLst>
              <a:ext uri="{FF2B5EF4-FFF2-40B4-BE49-F238E27FC236}">
                <a16:creationId xmlns:a16="http://schemas.microsoft.com/office/drawing/2014/main" id="{A5C07581-4CF2-4C41-9E6D-9BF6E62C8F5F}"/>
              </a:ext>
            </a:extLst>
          </p:cNvPr>
          <p:cNvPicPr>
            <a:picLocks noChangeAspect="1"/>
          </p:cNvPicPr>
          <p:nvPr/>
        </p:nvPicPr>
        <p:blipFill>
          <a:blip r:embed="rId3"/>
          <a:stretch>
            <a:fillRect/>
          </a:stretch>
        </p:blipFill>
        <p:spPr>
          <a:xfrm>
            <a:off x="2080801" y="760903"/>
            <a:ext cx="8340441" cy="6229832"/>
          </a:xfrm>
          <a:prstGeom prst="rect">
            <a:avLst/>
          </a:prstGeom>
        </p:spPr>
      </p:pic>
    </p:spTree>
    <p:extLst>
      <p:ext uri="{BB962C8B-B14F-4D97-AF65-F5344CB8AC3E}">
        <p14:creationId xmlns:p14="http://schemas.microsoft.com/office/powerpoint/2010/main" val="3036595280"/>
      </p:ext>
    </p:extLst>
  </p:cSld>
  <p:clrMapOvr>
    <a:masterClrMapping/>
  </p:clrMapOvr>
  <p:transition spd="med">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Time Intelligence Measures</a:t>
            </a:r>
          </a:p>
        </p:txBody>
      </p:sp>
      <p:pic>
        <p:nvPicPr>
          <p:cNvPr id="3" name="Picture 2">
            <a:extLst>
              <a:ext uri="{FF2B5EF4-FFF2-40B4-BE49-F238E27FC236}">
                <a16:creationId xmlns:a16="http://schemas.microsoft.com/office/drawing/2014/main" id="{2FB6E36B-7D29-4C8E-B7D0-B73FA7E4D0F2}"/>
              </a:ext>
            </a:extLst>
          </p:cNvPr>
          <p:cNvPicPr>
            <a:picLocks noChangeAspect="1"/>
          </p:cNvPicPr>
          <p:nvPr/>
        </p:nvPicPr>
        <p:blipFill>
          <a:blip r:embed="rId3"/>
          <a:stretch>
            <a:fillRect/>
          </a:stretch>
        </p:blipFill>
        <p:spPr>
          <a:xfrm>
            <a:off x="1319809" y="995125"/>
            <a:ext cx="9552381" cy="6047619"/>
          </a:xfrm>
          <a:prstGeom prst="rect">
            <a:avLst/>
          </a:prstGeom>
        </p:spPr>
      </p:pic>
    </p:spTree>
    <p:extLst>
      <p:ext uri="{BB962C8B-B14F-4D97-AF65-F5344CB8AC3E}">
        <p14:creationId xmlns:p14="http://schemas.microsoft.com/office/powerpoint/2010/main" val="2303269884"/>
      </p:ext>
    </p:extLst>
  </p:cSld>
  <p:clrMapOvr>
    <a:masterClrMapping/>
  </p:clrMapOvr>
  <p:transition spd="med">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Time Intelligence Measures</a:t>
            </a:r>
          </a:p>
        </p:txBody>
      </p:sp>
      <p:pic>
        <p:nvPicPr>
          <p:cNvPr id="4" name="Picture 3">
            <a:extLst>
              <a:ext uri="{FF2B5EF4-FFF2-40B4-BE49-F238E27FC236}">
                <a16:creationId xmlns:a16="http://schemas.microsoft.com/office/drawing/2014/main" id="{F63A3743-0936-417F-AB6A-57E5509B5CFD}"/>
              </a:ext>
            </a:extLst>
          </p:cNvPr>
          <p:cNvPicPr>
            <a:picLocks noChangeAspect="1"/>
          </p:cNvPicPr>
          <p:nvPr/>
        </p:nvPicPr>
        <p:blipFill>
          <a:blip r:embed="rId3"/>
          <a:stretch>
            <a:fillRect/>
          </a:stretch>
        </p:blipFill>
        <p:spPr>
          <a:xfrm>
            <a:off x="1710812" y="771700"/>
            <a:ext cx="8975663" cy="6275516"/>
          </a:xfrm>
          <a:prstGeom prst="rect">
            <a:avLst/>
          </a:prstGeom>
        </p:spPr>
      </p:pic>
    </p:spTree>
    <p:extLst>
      <p:ext uri="{BB962C8B-B14F-4D97-AF65-F5344CB8AC3E}">
        <p14:creationId xmlns:p14="http://schemas.microsoft.com/office/powerpoint/2010/main" val="1188559887"/>
      </p:ext>
    </p:extLst>
  </p:cSld>
  <p:clrMapOvr>
    <a:masterClrMapping/>
  </p:clrMapOvr>
  <p:transition spd="med">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Time Intelligence Measures</a:t>
            </a:r>
          </a:p>
        </p:txBody>
      </p:sp>
      <p:pic>
        <p:nvPicPr>
          <p:cNvPr id="3" name="Picture 2">
            <a:extLst>
              <a:ext uri="{FF2B5EF4-FFF2-40B4-BE49-F238E27FC236}">
                <a16:creationId xmlns:a16="http://schemas.microsoft.com/office/drawing/2014/main" id="{75F40C83-B0CC-4997-885A-5E90BFB84D63}"/>
              </a:ext>
            </a:extLst>
          </p:cNvPr>
          <p:cNvPicPr>
            <a:picLocks noChangeAspect="1"/>
          </p:cNvPicPr>
          <p:nvPr/>
        </p:nvPicPr>
        <p:blipFill>
          <a:blip r:embed="rId3"/>
          <a:stretch>
            <a:fillRect/>
          </a:stretch>
        </p:blipFill>
        <p:spPr>
          <a:xfrm>
            <a:off x="1552196" y="763750"/>
            <a:ext cx="9297672" cy="6241734"/>
          </a:xfrm>
          <a:prstGeom prst="rect">
            <a:avLst/>
          </a:prstGeom>
        </p:spPr>
      </p:pic>
    </p:spTree>
    <p:extLst>
      <p:ext uri="{BB962C8B-B14F-4D97-AF65-F5344CB8AC3E}">
        <p14:creationId xmlns:p14="http://schemas.microsoft.com/office/powerpoint/2010/main" val="70744225"/>
      </p:ext>
    </p:extLst>
  </p:cSld>
  <p:clrMapOvr>
    <a:masterClrMapping/>
  </p:clrMapOvr>
  <p:transition spd="med">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Time Intelligence Measures</a:t>
            </a:r>
          </a:p>
        </p:txBody>
      </p:sp>
      <p:pic>
        <p:nvPicPr>
          <p:cNvPr id="4" name="Picture 3">
            <a:extLst>
              <a:ext uri="{FF2B5EF4-FFF2-40B4-BE49-F238E27FC236}">
                <a16:creationId xmlns:a16="http://schemas.microsoft.com/office/drawing/2014/main" id="{3C7BE415-B5CD-4A03-8BB4-9274DF34B58E}"/>
              </a:ext>
            </a:extLst>
          </p:cNvPr>
          <p:cNvPicPr>
            <a:picLocks noChangeAspect="1"/>
          </p:cNvPicPr>
          <p:nvPr/>
        </p:nvPicPr>
        <p:blipFill>
          <a:blip r:embed="rId3"/>
          <a:stretch>
            <a:fillRect/>
          </a:stretch>
        </p:blipFill>
        <p:spPr>
          <a:xfrm>
            <a:off x="1335120" y="760903"/>
            <a:ext cx="9521759" cy="6233734"/>
          </a:xfrm>
          <a:prstGeom prst="rect">
            <a:avLst/>
          </a:prstGeom>
        </p:spPr>
      </p:pic>
    </p:spTree>
    <p:extLst>
      <p:ext uri="{BB962C8B-B14F-4D97-AF65-F5344CB8AC3E}">
        <p14:creationId xmlns:p14="http://schemas.microsoft.com/office/powerpoint/2010/main" val="1055769364"/>
      </p:ext>
    </p:extLst>
  </p:cSld>
  <p:clrMapOvr>
    <a:masterClrMapping/>
  </p:clrMapOvr>
  <p:transition spd="med">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Time Intelligence Measures</a:t>
            </a:r>
          </a:p>
        </p:txBody>
      </p:sp>
      <p:pic>
        <p:nvPicPr>
          <p:cNvPr id="3" name="Picture 2">
            <a:extLst>
              <a:ext uri="{FF2B5EF4-FFF2-40B4-BE49-F238E27FC236}">
                <a16:creationId xmlns:a16="http://schemas.microsoft.com/office/drawing/2014/main" id="{B561518E-EB4F-4693-AE72-60D43BDFB3E7}"/>
              </a:ext>
            </a:extLst>
          </p:cNvPr>
          <p:cNvPicPr>
            <a:picLocks noChangeAspect="1"/>
          </p:cNvPicPr>
          <p:nvPr/>
        </p:nvPicPr>
        <p:blipFill>
          <a:blip r:embed="rId3"/>
          <a:stretch>
            <a:fillRect/>
          </a:stretch>
        </p:blipFill>
        <p:spPr>
          <a:xfrm>
            <a:off x="575187" y="731741"/>
            <a:ext cx="10406527" cy="6126260"/>
          </a:xfrm>
          <a:prstGeom prst="rect">
            <a:avLst/>
          </a:prstGeom>
        </p:spPr>
      </p:pic>
    </p:spTree>
    <p:extLst>
      <p:ext uri="{BB962C8B-B14F-4D97-AF65-F5344CB8AC3E}">
        <p14:creationId xmlns:p14="http://schemas.microsoft.com/office/powerpoint/2010/main" val="1731709519"/>
      </p:ext>
    </p:extLst>
  </p:cSld>
  <p:clrMapOvr>
    <a:masterClrMapping/>
  </p:clrMapOvr>
  <p:transition spd="med">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Time Intelligence Measures</a:t>
            </a:r>
          </a:p>
        </p:txBody>
      </p:sp>
      <p:pic>
        <p:nvPicPr>
          <p:cNvPr id="4" name="Picture 3">
            <a:extLst>
              <a:ext uri="{FF2B5EF4-FFF2-40B4-BE49-F238E27FC236}">
                <a16:creationId xmlns:a16="http://schemas.microsoft.com/office/drawing/2014/main" id="{68C41BD5-F155-4E65-ADD5-ECCF1DF51EE7}"/>
              </a:ext>
            </a:extLst>
          </p:cNvPr>
          <p:cNvPicPr>
            <a:picLocks noChangeAspect="1"/>
          </p:cNvPicPr>
          <p:nvPr/>
        </p:nvPicPr>
        <p:blipFill>
          <a:blip r:embed="rId3"/>
          <a:stretch>
            <a:fillRect/>
          </a:stretch>
        </p:blipFill>
        <p:spPr>
          <a:xfrm>
            <a:off x="1436722" y="737419"/>
            <a:ext cx="9684148" cy="6276763"/>
          </a:xfrm>
          <a:prstGeom prst="rect">
            <a:avLst/>
          </a:prstGeom>
        </p:spPr>
      </p:pic>
    </p:spTree>
    <p:extLst>
      <p:ext uri="{BB962C8B-B14F-4D97-AF65-F5344CB8AC3E}">
        <p14:creationId xmlns:p14="http://schemas.microsoft.com/office/powerpoint/2010/main" val="169521614"/>
      </p:ext>
    </p:extLst>
  </p:cSld>
  <p:clrMapOvr>
    <a:masterClrMapping/>
  </p:clrMapOvr>
  <p:transition spd="med">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Time Intelligence Measures</a:t>
            </a:r>
          </a:p>
        </p:txBody>
      </p:sp>
      <p:pic>
        <p:nvPicPr>
          <p:cNvPr id="3" name="Picture 2">
            <a:extLst>
              <a:ext uri="{FF2B5EF4-FFF2-40B4-BE49-F238E27FC236}">
                <a16:creationId xmlns:a16="http://schemas.microsoft.com/office/drawing/2014/main" id="{17E216DF-21E9-4EB3-B409-1D8155F92A51}"/>
              </a:ext>
            </a:extLst>
          </p:cNvPr>
          <p:cNvPicPr>
            <a:picLocks noChangeAspect="1"/>
          </p:cNvPicPr>
          <p:nvPr/>
        </p:nvPicPr>
        <p:blipFill>
          <a:blip r:embed="rId3"/>
          <a:stretch>
            <a:fillRect/>
          </a:stretch>
        </p:blipFill>
        <p:spPr>
          <a:xfrm>
            <a:off x="1086476" y="1172286"/>
            <a:ext cx="10019048" cy="5685714"/>
          </a:xfrm>
          <a:prstGeom prst="rect">
            <a:avLst/>
          </a:prstGeom>
        </p:spPr>
      </p:pic>
    </p:spTree>
    <p:extLst>
      <p:ext uri="{BB962C8B-B14F-4D97-AF65-F5344CB8AC3E}">
        <p14:creationId xmlns:p14="http://schemas.microsoft.com/office/powerpoint/2010/main" val="4058367548"/>
      </p:ext>
    </p:extLst>
  </p:cSld>
  <p:clrMapOvr>
    <a:masterClrMapping/>
  </p:clrMapOvr>
  <p:transition spd="med">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7BAF-AE8C-4C70-B321-A2AABE816D6A}"/>
              </a:ext>
            </a:extLst>
          </p:cNvPr>
          <p:cNvSpPr>
            <a:spLocks noGrp="1"/>
          </p:cNvSpPr>
          <p:nvPr>
            <p:ph type="title"/>
          </p:nvPr>
        </p:nvSpPr>
        <p:spPr/>
        <p:txBody>
          <a:bodyPr>
            <a:normAutofit fontScale="90000"/>
          </a:bodyPr>
          <a:lstStyle/>
          <a:p>
            <a:r>
              <a:rPr lang="en-US" dirty="0"/>
              <a:t>Module 05c – Examples</a:t>
            </a:r>
          </a:p>
        </p:txBody>
      </p:sp>
      <p:sp>
        <p:nvSpPr>
          <p:cNvPr id="3" name="Text Placeholder 2">
            <a:extLst>
              <a:ext uri="{FF2B5EF4-FFF2-40B4-BE49-F238E27FC236}">
                <a16:creationId xmlns:a16="http://schemas.microsoft.com/office/drawing/2014/main" id="{FDCCE1E3-58FD-49C0-93A1-01155146F7AA}"/>
              </a:ext>
            </a:extLst>
          </p:cNvPr>
          <p:cNvSpPr>
            <a:spLocks noGrp="1"/>
          </p:cNvSpPr>
          <p:nvPr>
            <p:ph type="body" sz="quarter" idx="13"/>
          </p:nvPr>
        </p:nvSpPr>
        <p:spPr>
          <a:xfrm>
            <a:off x="104775" y="1028699"/>
            <a:ext cx="11207238" cy="4885403"/>
          </a:xfrm>
        </p:spPr>
        <p:txBody>
          <a:bodyPr>
            <a:normAutofit/>
          </a:bodyPr>
          <a:lstStyle/>
          <a:p>
            <a:r>
              <a:rPr lang="en-US" dirty="0"/>
              <a:t>Year to Date</a:t>
            </a:r>
          </a:p>
          <a:p>
            <a:endParaRPr lang="en-US" dirty="0"/>
          </a:p>
          <a:p>
            <a:r>
              <a:rPr lang="en-US" dirty="0"/>
              <a:t>Period over Period (Total)</a:t>
            </a:r>
          </a:p>
          <a:p>
            <a:endParaRPr lang="en-US" dirty="0"/>
          </a:p>
          <a:p>
            <a:r>
              <a:rPr lang="en-US" dirty="0"/>
              <a:t>Period over Period (by current time frame)</a:t>
            </a:r>
          </a:p>
          <a:p>
            <a:endParaRPr lang="en-US" dirty="0"/>
          </a:p>
        </p:txBody>
      </p:sp>
    </p:spTree>
    <p:extLst>
      <p:ext uri="{BB962C8B-B14F-4D97-AF65-F5344CB8AC3E}">
        <p14:creationId xmlns:p14="http://schemas.microsoft.com/office/powerpoint/2010/main" val="1233277054"/>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46331"/>
          </a:xfrm>
          <a:prstGeom prst="rect">
            <a:avLst/>
          </a:prstGeom>
          <a:noFill/>
        </p:spPr>
        <p:txBody>
          <a:bodyPr wrap="square" rtlCol="0">
            <a:spAutoFit/>
          </a:bodyPr>
          <a:lstStyle/>
          <a:p>
            <a:pPr defTabSz="914225"/>
            <a:r>
              <a:rPr lang="en-US" sz="3600" dirty="0"/>
              <a:t>Module 4b – CALCULATE &amp; Variables</a:t>
            </a:r>
            <a:endParaRPr lang="en-US" sz="3600" dirty="0">
              <a:solidFill>
                <a:prstClr val="black"/>
              </a:solidFill>
              <a:latin typeface="Segoe UI" panose="020B0502040204020203" pitchFamily="34" charset="0"/>
              <a:cs typeface="Segoe UI" panose="020B0502040204020203" pitchFamily="34" charset="0"/>
            </a:endParaRP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5" name="Rectangle 4"/>
          <p:cNvSpPr/>
          <p:nvPr/>
        </p:nvSpPr>
        <p:spPr bwMode="auto">
          <a:xfrm>
            <a:off x="2220239" y="5720717"/>
            <a:ext cx="8026424"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Calculated Columns and Measures</a:t>
            </a:r>
          </a:p>
        </p:txBody>
      </p:sp>
      <p:sp>
        <p:nvSpPr>
          <p:cNvPr id="11" name="Rectangle 10"/>
          <p:cNvSpPr/>
          <p:nvPr/>
        </p:nvSpPr>
        <p:spPr bwMode="auto">
          <a:xfrm>
            <a:off x="3362614" y="3576227"/>
            <a:ext cx="5741675" cy="926926"/>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CALCULATE</a:t>
            </a:r>
          </a:p>
        </p:txBody>
      </p:sp>
      <p:sp>
        <p:nvSpPr>
          <p:cNvPr id="13" name="Rectangle 12"/>
          <p:cNvSpPr/>
          <p:nvPr/>
        </p:nvSpPr>
        <p:spPr bwMode="auto">
          <a:xfrm>
            <a:off x="4544724" y="1431737"/>
            <a:ext cx="3377455" cy="926926"/>
          </a:xfrm>
          <a:prstGeom prst="rect">
            <a:avLst/>
          </a:prstGeom>
          <a:solidFill>
            <a:srgbClr val="7676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Evaluation Contexts</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5" name="Title 1"/>
          <p:cNvSpPr>
            <a:spLocks noGrp="1"/>
          </p:cNvSpPr>
          <p:nvPr>
            <p:ph type="title"/>
          </p:nvPr>
        </p:nvSpPr>
        <p:spPr>
          <a:xfrm>
            <a:off x="112735" y="801365"/>
            <a:ext cx="11655840" cy="524527"/>
          </a:xfrm>
        </p:spPr>
        <p:txBody>
          <a:bodyPr vert="horz" wrap="square" lIns="146304" tIns="91440" rIns="146304" bIns="91440" rtlCol="0" anchor="t">
            <a:noAutofit/>
          </a:bodyPr>
          <a:lstStyle/>
          <a:p>
            <a:r>
              <a:rPr lang="en-US" sz="2800" b="1" dirty="0">
                <a:latin typeface="+mn-lt"/>
              </a:rPr>
              <a:t>PATH to DAX Expertise</a:t>
            </a:r>
          </a:p>
        </p:txBody>
      </p:sp>
    </p:spTree>
    <p:extLst>
      <p:ext uri="{BB962C8B-B14F-4D97-AF65-F5344CB8AC3E}">
        <p14:creationId xmlns:p14="http://schemas.microsoft.com/office/powerpoint/2010/main" val="3120908785"/>
      </p:ext>
    </p:extLst>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5350D025-CE85-4792-83ED-E47815153BC0}"/>
              </a:ext>
            </a:extLst>
          </p:cNvPr>
          <p:cNvSpPr txBox="1">
            <a:spLocks/>
          </p:cNvSpPr>
          <p:nvPr/>
        </p:nvSpPr>
        <p:spPr>
          <a:xfrm>
            <a:off x="538477" y="1744960"/>
            <a:ext cx="11653523" cy="2139688"/>
          </a:xfrm>
          <a:prstGeom prst="rect">
            <a:avLst/>
          </a:prstGeom>
          <a:noFill/>
        </p:spPr>
        <p:txBody>
          <a:bodyPr vert="horz" lIns="91440" tIns="91440" rIns="91440" bIns="91440" rtlCol="0" anchor="t" anchorCtr="0">
            <a:spAutoFit/>
          </a:bodyPr>
          <a:lstStyle>
            <a:lvl1pPr algn="l" defTabSz="914400" rtl="0" eaLnBrk="1" latinLnBrk="0" hangingPunct="1">
              <a:lnSpc>
                <a:spcPct val="90000"/>
              </a:lnSpc>
              <a:spcBef>
                <a:spcPct val="0"/>
              </a:spcBef>
              <a:buNone/>
              <a:defRPr sz="7058" kern="1200" spc="-98" baseline="0">
                <a:gradFill>
                  <a:gsLst>
                    <a:gs pos="100000">
                      <a:schemeClr val="tx1"/>
                    </a:gs>
                    <a:gs pos="0">
                      <a:schemeClr val="tx1"/>
                    </a:gs>
                  </a:gsLst>
                  <a:lin ang="5400000" scaled="0"/>
                </a:gradFill>
                <a:latin typeface="Segoe Pro Display Light" panose="020B0302040504020203" pitchFamily="34" charset="0"/>
                <a:ea typeface="+mj-ea"/>
                <a:cs typeface="+mj-cs"/>
              </a:defRPr>
            </a:lvl1pPr>
          </a:lstStyle>
          <a:p>
            <a:r>
              <a:rPr lang="en-US" b="1" dirty="0">
                <a:solidFill>
                  <a:schemeClr val="bg1"/>
                </a:solidFill>
                <a:latin typeface="Segoe Pro Display" panose="020B0502040504020203" pitchFamily="34" charset="0"/>
              </a:rPr>
              <a:t>Module 05c:</a:t>
            </a:r>
            <a:br>
              <a:rPr lang="en-US" b="1" dirty="0">
                <a:solidFill>
                  <a:schemeClr val="bg1"/>
                </a:solidFill>
                <a:latin typeface="Segoe Pro Display" panose="020B0502040504020203" pitchFamily="34" charset="0"/>
              </a:rPr>
            </a:br>
            <a:r>
              <a:rPr lang="en-US" b="1" dirty="0">
                <a:solidFill>
                  <a:schemeClr val="bg1"/>
                </a:solidFill>
                <a:latin typeface="Segoe Pro Display" panose="020B0502040504020203" pitchFamily="34" charset="0"/>
              </a:rPr>
              <a:t>Demo</a:t>
            </a:r>
          </a:p>
        </p:txBody>
      </p:sp>
    </p:spTree>
    <p:extLst>
      <p:ext uri="{BB962C8B-B14F-4D97-AF65-F5344CB8AC3E}">
        <p14:creationId xmlns:p14="http://schemas.microsoft.com/office/powerpoint/2010/main" val="3634409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500" y="1148156"/>
            <a:ext cx="11655840" cy="524527"/>
          </a:xfrm>
        </p:spPr>
        <p:txBody>
          <a:bodyPr vert="horz" wrap="square" lIns="146304" tIns="91440" rIns="146304" bIns="91440" rtlCol="0" anchor="t">
            <a:noAutofit/>
          </a:bodyPr>
          <a:lstStyle/>
          <a:p>
            <a:r>
              <a:rPr lang="en-US" sz="2800" b="1" dirty="0">
                <a:latin typeface="+mn-lt"/>
              </a:rPr>
              <a:t>Here is how you do it with CALCULATE</a:t>
            </a:r>
          </a:p>
        </p:txBody>
      </p:sp>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t>Module 4b – CALCULATE &amp; Variables</a:t>
            </a:r>
            <a:endParaRPr lang="en-US" sz="3600" dirty="0">
              <a:solidFill>
                <a:prstClr val="black"/>
              </a:solidFill>
              <a:latin typeface="Segoe UI" panose="020B0502040204020203" pitchFamily="34" charset="0"/>
              <a:cs typeface="Segoe UI" panose="020B0502040204020203" pitchFamily="34" charset="0"/>
            </a:endParaRP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1" name="Rectangle 10"/>
          <p:cNvSpPr/>
          <p:nvPr/>
        </p:nvSpPr>
        <p:spPr>
          <a:xfrm>
            <a:off x="355042" y="2305735"/>
            <a:ext cx="10960658" cy="369332"/>
          </a:xfrm>
          <a:prstGeom prst="rect">
            <a:avLst/>
          </a:prstGeom>
        </p:spPr>
        <p:txBody>
          <a:bodyPr wrap="square">
            <a:spAutoFit/>
          </a:bodyPr>
          <a:lstStyle/>
          <a:p>
            <a:r>
              <a:rPr lang="en-US" b="1" dirty="0">
                <a:solidFill>
                  <a:srgbClr val="00B0F0"/>
                </a:solidFill>
              </a:rPr>
              <a:t>[Desktop Sales] = CALCULATE([Total Sales], CampaignDim[Device] = "Desktop")</a:t>
            </a:r>
          </a:p>
        </p:txBody>
      </p:sp>
      <p:sp>
        <p:nvSpPr>
          <p:cNvPr id="12" name="Rectangle 11"/>
          <p:cNvSpPr/>
          <p:nvPr/>
        </p:nvSpPr>
        <p:spPr>
          <a:xfrm>
            <a:off x="355042" y="2985306"/>
            <a:ext cx="8777916" cy="341632"/>
          </a:xfrm>
          <a:prstGeom prst="rect">
            <a:avLst/>
          </a:prstGeom>
        </p:spPr>
        <p:txBody>
          <a:bodyPr wrap="none">
            <a:spAutoFit/>
          </a:bodyPr>
          <a:lstStyle/>
          <a:p>
            <a:pPr marL="342900" indent="-342900">
              <a:lnSpc>
                <a:spcPct val="90000"/>
              </a:lnSpc>
              <a:spcAft>
                <a:spcPts val="600"/>
              </a:spcAft>
              <a:buFont typeface="Arial" panose="020B0604020202020204" pitchFamily="34" charset="0"/>
              <a:buChar char="•"/>
            </a:pPr>
            <a:r>
              <a:rPr lang="en-US" dirty="0"/>
              <a:t>Use CALCULATE function to create a Measure which filters down to Desktop Sales</a:t>
            </a:r>
          </a:p>
        </p:txBody>
      </p:sp>
      <p:pic>
        <p:nvPicPr>
          <p:cNvPr id="9" name="Picture 8"/>
          <p:cNvPicPr>
            <a:picLocks noChangeAspect="1"/>
          </p:cNvPicPr>
          <p:nvPr/>
        </p:nvPicPr>
        <p:blipFill>
          <a:blip r:embed="rId4"/>
          <a:stretch>
            <a:fillRect/>
          </a:stretch>
        </p:blipFill>
        <p:spPr>
          <a:xfrm>
            <a:off x="4281436" y="3387508"/>
            <a:ext cx="3246809" cy="3113237"/>
          </a:xfrm>
          <a:prstGeom prst="rect">
            <a:avLst/>
          </a:prstGeom>
        </p:spPr>
      </p:pic>
    </p:spTree>
    <p:extLst>
      <p:ext uri="{BB962C8B-B14F-4D97-AF65-F5344CB8AC3E}">
        <p14:creationId xmlns:p14="http://schemas.microsoft.com/office/powerpoint/2010/main" val="249664361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865" y="487"/>
            <a:ext cx="12190271" cy="695033"/>
          </a:xfrm>
          <a:prstGeom prst="rect">
            <a:avLst/>
          </a:prstGeom>
          <a:solidFill>
            <a:srgbClr val="F2C8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dirty="0">
              <a:solidFill>
                <a:prstClr val="white"/>
              </a:solidFill>
              <a:latin typeface="Segoe UI" panose="020B0502040204020203" pitchFamily="34" charset="0"/>
              <a:cs typeface="Segoe UI" panose="020B0502040204020203" pitchFamily="34" charset="0"/>
            </a:endParaRPr>
          </a:p>
        </p:txBody>
      </p:sp>
      <p:sp>
        <p:nvSpPr>
          <p:cNvPr id="7" name="TextBox 6"/>
          <p:cNvSpPr txBox="1"/>
          <p:nvPr/>
        </p:nvSpPr>
        <p:spPr>
          <a:xfrm>
            <a:off x="355042" y="36543"/>
            <a:ext cx="11099599" cy="657331"/>
          </a:xfrm>
          <a:prstGeom prst="rect">
            <a:avLst/>
          </a:prstGeom>
          <a:noFill/>
        </p:spPr>
        <p:txBody>
          <a:bodyPr wrap="square" rtlCol="0">
            <a:spAutoFit/>
          </a:bodyPr>
          <a:lstStyle/>
          <a:p>
            <a:pPr defTabSz="914225"/>
            <a:r>
              <a:rPr lang="en-US" sz="3600" dirty="0"/>
              <a:t>Module 4b – CALCULATE &amp; Variables</a:t>
            </a:r>
            <a:endParaRPr lang="en-US" sz="3600" dirty="0">
              <a:solidFill>
                <a:prstClr val="black"/>
              </a:solidFill>
              <a:latin typeface="Segoe UI" panose="020B0502040204020203" pitchFamily="34" charset="0"/>
              <a:cs typeface="Segoe UI" panose="020B0502040204020203" pitchFamily="34" charset="0"/>
            </a:endParaRPr>
          </a:p>
        </p:txBody>
      </p:sp>
      <p:pic>
        <p:nvPicPr>
          <p:cNvPr id="8" name="Picture 7"/>
          <p:cNvPicPr>
            <a:picLocks noChangeAspect="1"/>
          </p:cNvPicPr>
          <p:nvPr/>
        </p:nvPicPr>
        <p:blipFill>
          <a:blip r:embed="rId3"/>
          <a:stretch>
            <a:fillRect/>
          </a:stretch>
        </p:blipFill>
        <p:spPr>
          <a:xfrm>
            <a:off x="10785404" y="144034"/>
            <a:ext cx="1310624" cy="406167"/>
          </a:xfrm>
          <a:prstGeom prst="rect">
            <a:avLst/>
          </a:prstGeom>
        </p:spPr>
      </p:pic>
      <p:sp>
        <p:nvSpPr>
          <p:cNvPr id="10" name="Rectangle 9"/>
          <p:cNvSpPr/>
          <p:nvPr/>
        </p:nvSpPr>
        <p:spPr bwMode="auto">
          <a:xfrm>
            <a:off x="528813" y="3320717"/>
            <a:ext cx="2471062" cy="2598820"/>
          </a:xfrm>
          <a:prstGeom prst="rect">
            <a:avLst/>
          </a:prstGeom>
          <a:solidFill>
            <a:srgbClr val="F2C81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Add Filter</a:t>
            </a:r>
          </a:p>
        </p:txBody>
      </p:sp>
      <p:sp>
        <p:nvSpPr>
          <p:cNvPr id="13" name="Rectangle 12"/>
          <p:cNvSpPr/>
          <p:nvPr/>
        </p:nvSpPr>
        <p:spPr bwMode="auto">
          <a:xfrm>
            <a:off x="3347069"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Ignore Filter</a:t>
            </a:r>
          </a:p>
        </p:txBody>
      </p:sp>
      <p:sp>
        <p:nvSpPr>
          <p:cNvPr id="14" name="Rectangle 13"/>
          <p:cNvSpPr/>
          <p:nvPr/>
        </p:nvSpPr>
        <p:spPr bwMode="auto">
          <a:xfrm>
            <a:off x="6165325"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Update Filter</a:t>
            </a:r>
          </a:p>
        </p:txBody>
      </p:sp>
      <p:sp>
        <p:nvSpPr>
          <p:cNvPr id="15" name="Rectangle 14"/>
          <p:cNvSpPr/>
          <p:nvPr/>
        </p:nvSpPr>
        <p:spPr bwMode="auto">
          <a:xfrm>
            <a:off x="8983580" y="3320717"/>
            <a:ext cx="2471062" cy="259882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Convert Row Context to Filter Context</a:t>
            </a:r>
          </a:p>
        </p:txBody>
      </p:sp>
      <p:sp>
        <p:nvSpPr>
          <p:cNvPr id="3" name="Rectangle 2">
            <a:extLst>
              <a:ext uri="{FF2B5EF4-FFF2-40B4-BE49-F238E27FC236}">
                <a16:creationId xmlns:a16="http://schemas.microsoft.com/office/drawing/2014/main" id="{8C680604-29D4-46E4-B955-BC6641316D78}"/>
              </a:ext>
            </a:extLst>
          </p:cNvPr>
          <p:cNvSpPr/>
          <p:nvPr/>
        </p:nvSpPr>
        <p:spPr>
          <a:xfrm>
            <a:off x="528813" y="1399646"/>
            <a:ext cx="10776970" cy="1477328"/>
          </a:xfrm>
          <a:prstGeom prst="rect">
            <a:avLst/>
          </a:prstGeom>
        </p:spPr>
        <p:txBody>
          <a:bodyPr wrap="square">
            <a:spAutoFit/>
          </a:bodyPr>
          <a:lstStyle/>
          <a:p>
            <a:r>
              <a:rPr lang="en-US" b="1" dirty="0">
                <a:solidFill>
                  <a:srgbClr val="00B0F0"/>
                </a:solidFill>
              </a:rPr>
              <a:t>[Desktop Sales] = CALCULATE([Total Sales], </a:t>
            </a:r>
            <a:r>
              <a:rPr lang="en-US" b="1" dirty="0" err="1">
                <a:solidFill>
                  <a:srgbClr val="00B0F0"/>
                </a:solidFill>
              </a:rPr>
              <a:t>CampaignDim</a:t>
            </a:r>
            <a:r>
              <a:rPr lang="en-US" b="1" dirty="0">
                <a:solidFill>
                  <a:srgbClr val="00B0F0"/>
                </a:solidFill>
              </a:rPr>
              <a:t>[Device] = "Desktop")</a:t>
            </a:r>
          </a:p>
          <a:p>
            <a:endParaRPr lang="en-US" b="1" dirty="0">
              <a:solidFill>
                <a:srgbClr val="00B0F0"/>
              </a:solidFill>
            </a:endParaRPr>
          </a:p>
          <a:p>
            <a:r>
              <a:rPr lang="en-US" b="1" dirty="0">
                <a:solidFill>
                  <a:srgbClr val="00B0F0"/>
                </a:solidFill>
              </a:rPr>
              <a:t>[Tablet Sales] = CALCULATE([Total Sales], </a:t>
            </a:r>
            <a:r>
              <a:rPr lang="en-US" b="1" dirty="0" err="1">
                <a:solidFill>
                  <a:srgbClr val="00B0F0"/>
                </a:solidFill>
              </a:rPr>
              <a:t>CampaignDim</a:t>
            </a:r>
            <a:r>
              <a:rPr lang="en-US" b="1" dirty="0">
                <a:solidFill>
                  <a:srgbClr val="00B0F0"/>
                </a:solidFill>
              </a:rPr>
              <a:t>[Device] = “Tablet")</a:t>
            </a:r>
          </a:p>
          <a:p>
            <a:endParaRPr lang="en-US" b="1" dirty="0">
              <a:solidFill>
                <a:srgbClr val="00B0F0"/>
              </a:solidFill>
            </a:endParaRPr>
          </a:p>
          <a:p>
            <a:r>
              <a:rPr lang="en-US" b="1" dirty="0">
                <a:solidFill>
                  <a:srgbClr val="00B0F0"/>
                </a:solidFill>
              </a:rPr>
              <a:t>[Mobile Sales] = CALCULATE([Total Sales], </a:t>
            </a:r>
            <a:r>
              <a:rPr lang="en-US" b="1" dirty="0" err="1">
                <a:solidFill>
                  <a:srgbClr val="00B0F0"/>
                </a:solidFill>
              </a:rPr>
              <a:t>CampaignDim</a:t>
            </a:r>
            <a:r>
              <a:rPr lang="en-US" b="1" dirty="0">
                <a:solidFill>
                  <a:srgbClr val="00B0F0"/>
                </a:solidFill>
              </a:rPr>
              <a:t>[Device] = “Mobile")</a:t>
            </a:r>
          </a:p>
        </p:txBody>
      </p:sp>
    </p:spTree>
    <p:extLst>
      <p:ext uri="{BB962C8B-B14F-4D97-AF65-F5344CB8AC3E}">
        <p14:creationId xmlns:p14="http://schemas.microsoft.com/office/powerpoint/2010/main" val="1396988062"/>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STB Conversations 2013">
  <a:themeElements>
    <a:clrScheme name="STB 2013 colors">
      <a:dk1>
        <a:srgbClr val="000000"/>
      </a:dk1>
      <a:lt1>
        <a:srgbClr val="FFFFFF"/>
      </a:lt1>
      <a:dk2>
        <a:srgbClr val="505050"/>
      </a:dk2>
      <a:lt2>
        <a:srgbClr val="D2D2D2"/>
      </a:lt2>
      <a:accent1>
        <a:srgbClr val="0072C6"/>
      </a:accent1>
      <a:accent2>
        <a:srgbClr val="008272"/>
      </a:accent2>
      <a:accent3>
        <a:srgbClr val="68217A"/>
      </a:accent3>
      <a:accent4>
        <a:srgbClr val="DC3C00"/>
      </a:accent4>
      <a:accent5>
        <a:srgbClr val="FF8C00"/>
      </a:accent5>
      <a:accent6>
        <a:srgbClr val="00BCF2"/>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4"/>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000" b="1" dirty="0" smtClean="0">
            <a:solidFill>
              <a:schemeClr val="bg1"/>
            </a:solidFill>
            <a:latin typeface="+mj-lt"/>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noAutofit/>
      </a:bodyPr>
      <a:lstStyle>
        <a:defPPr>
          <a:lnSpc>
            <a:spcPct val="90000"/>
          </a:lnSpc>
          <a:spcAft>
            <a:spcPts val="600"/>
          </a:spcAft>
          <a:defRPr sz="2400" smtClean="0">
            <a:gradFill>
              <a:gsLst>
                <a:gs pos="2917">
                  <a:schemeClr val="tx1"/>
                </a:gs>
                <a:gs pos="30000">
                  <a:schemeClr val="tx1"/>
                </a:gs>
              </a:gsLst>
              <a:lin ang="5400000" scaled="0"/>
            </a:gradFill>
          </a:defRPr>
        </a:defPPr>
      </a:lstStyle>
    </a:txDef>
  </a:objectDefaults>
  <a:extraClrSchemeLst/>
</a:theme>
</file>

<file path=ppt/theme/theme10.xml><?xml version="1.0" encoding="utf-8"?>
<a:theme xmlns:a="http://schemas.openxmlformats.org/drawingml/2006/main" name="PowerBI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ProLight">
      <a:majorFont>
        <a:latin typeface="Segoe Pro"/>
        <a:ea typeface=""/>
        <a:cs typeface=""/>
      </a:majorFont>
      <a:minorFont>
        <a:latin typeface="Segoe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2C812"/>
        </a:solidFill>
        <a:ln>
          <a:noFill/>
        </a:ln>
      </a:spPr>
      <a:bodyPr rtlCol="0" anchor="ctr"/>
      <a:lstStyle>
        <a:defPPr algn="ctr" defTabSz="914225">
          <a:defRPr>
            <a:solidFill>
              <a:prstClr val="white"/>
            </a:solidFill>
            <a:latin typeface="Segoe UI" panose="020B0502040204020203" pitchFamily="34" charset="0"/>
            <a:cs typeface="Segoe UI" panose="020B0502040204020203" pitchFamily="34"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owerBITheme" id="{B22A1A12-71E6-42E7-8800-80CC36ADC12D}" vid="{F72D77E5-0099-4B92-B93F-03D5FFC583F3}"/>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LIGHT COLOR TEMPLATE">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01585BF9-DAFB-4D05-AB61-D5E973BF12D0}" vid="{F7B22F6B-F826-443B-8C90-7F7D36D644D5}"/>
    </a:ext>
  </a:extLst>
</a:theme>
</file>

<file path=ppt/theme/theme3.xml><?xml version="1.0" encoding="utf-8"?>
<a:theme xmlns:a="http://schemas.openxmlformats.org/drawingml/2006/main" name="SSAS Tabular vs Multidimensional">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LIGHT COLOR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01585BF9-DAFB-4D05-AB61-D5E973BF12D0}" vid="{F7B22F6B-F826-443B-8C90-7F7D36D644D5}"/>
    </a:ext>
  </a:extLst>
</a:theme>
</file>

<file path=ppt/theme/theme5.xml><?xml version="1.0" encoding="utf-8"?>
<a:theme xmlns:a="http://schemas.openxmlformats.org/drawingml/2006/main" name="2_STB Conversations 2013">
  <a:themeElements>
    <a:clrScheme name="STB 2013 colors">
      <a:dk1>
        <a:srgbClr val="000000"/>
      </a:dk1>
      <a:lt1>
        <a:srgbClr val="FFFFFF"/>
      </a:lt1>
      <a:dk2>
        <a:srgbClr val="505050"/>
      </a:dk2>
      <a:lt2>
        <a:srgbClr val="D2D2D2"/>
      </a:lt2>
      <a:accent1>
        <a:srgbClr val="0072C6"/>
      </a:accent1>
      <a:accent2>
        <a:srgbClr val="008272"/>
      </a:accent2>
      <a:accent3>
        <a:srgbClr val="68217A"/>
      </a:accent3>
      <a:accent4>
        <a:srgbClr val="DC3C00"/>
      </a:accent4>
      <a:accent5>
        <a:srgbClr val="FF8C00"/>
      </a:accent5>
      <a:accent6>
        <a:srgbClr val="00BCF2"/>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4"/>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000" b="1" dirty="0" smtClean="0">
            <a:solidFill>
              <a:schemeClr val="bg1"/>
            </a:solidFill>
            <a:latin typeface="+mj-lt"/>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noAutofit/>
      </a:bodyPr>
      <a:lstStyle>
        <a:defPPr>
          <a:lnSpc>
            <a:spcPct val="90000"/>
          </a:lnSpc>
          <a:spcAft>
            <a:spcPts val="600"/>
          </a:spcAft>
          <a:defRPr sz="2400" smtClean="0">
            <a:gradFill>
              <a:gsLst>
                <a:gs pos="2917">
                  <a:schemeClr val="tx1"/>
                </a:gs>
                <a:gs pos="30000">
                  <a:schemeClr val="tx1"/>
                </a:gs>
              </a:gsLst>
              <a:lin ang="5400000" scaled="0"/>
            </a:gradFill>
          </a:defRPr>
        </a:defPPr>
      </a:lstStyle>
    </a:txDef>
  </a:objectDefaults>
  <a:extraClrSchemeLst/>
</a:theme>
</file>

<file path=ppt/theme/theme6.xml><?xml version="1.0" encoding="utf-8"?>
<a:theme xmlns:a="http://schemas.openxmlformats.org/drawingml/2006/main" name="3_LIGHT COLOR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01585BF9-DAFB-4D05-AB61-D5E973BF12D0}" vid="{F7B22F6B-F826-443B-8C90-7F7D36D644D5}"/>
    </a:ext>
  </a:extLst>
</a:theme>
</file>

<file path=ppt/theme/theme7.xml><?xml version="1.0" encoding="utf-8"?>
<a:theme xmlns:a="http://schemas.openxmlformats.org/drawingml/2006/main" name="PUGupdate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black"/>
        <a:ea typeface=""/>
        <a:cs typeface=""/>
      </a:majorFont>
      <a:minorFont>
        <a:latin typeface="segoe ui semi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Gupdatetheme" id="{3AEA4EF3-C79E-4C54-94E3-44E62C9240BA}" vid="{F13DE4B1-BBF2-4AAC-BEE6-1663E0B6BA97}"/>
    </a:ext>
  </a:extLst>
</a:theme>
</file>

<file path=ppt/theme/theme8.xml><?xml version="1.0" encoding="utf-8"?>
<a:theme xmlns:a="http://schemas.openxmlformats.org/drawingml/2006/main" name="1_PUG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Gtheme" id="{C0D6401A-E8A6-494B-B76E-2B62B19DF9D3}" vid="{95B143D6-4A66-4CE7-9C0D-265EC2643D57}"/>
    </a:ext>
  </a:extLst>
</a:theme>
</file>

<file path=ppt/theme/theme9.xml><?xml version="1.0" encoding="utf-8"?>
<a:theme xmlns:a="http://schemas.openxmlformats.org/drawingml/2006/main" name="PBI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ProLight">
      <a:majorFont>
        <a:latin typeface="Segoe Pro"/>
        <a:ea typeface=""/>
        <a:cs typeface=""/>
      </a:majorFont>
      <a:minorFont>
        <a:latin typeface="Segoe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2C812"/>
        </a:solidFill>
        <a:ln>
          <a:noFill/>
        </a:ln>
      </a:spPr>
      <a:bodyPr rtlCol="0" anchor="ctr"/>
      <a:lstStyle>
        <a:defPPr algn="ctr" defTabSz="914225">
          <a:defRPr>
            <a:solidFill>
              <a:prstClr val="white"/>
            </a:solidFill>
            <a:latin typeface="Segoe UI" panose="020B0502040204020203" pitchFamily="34" charset="0"/>
            <a:cs typeface="Segoe UI" panose="020B0502040204020203" pitchFamily="34"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BItheme" id="{C4034EC0-33EC-4C02-9DBB-2F91494C6224}" vid="{F344C90E-5D99-47CB-8BB3-D839E70086C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8459D5ECADC6544AFE0C0850375E9BA" ma:contentTypeVersion="0" ma:contentTypeDescription="Create a new document." ma:contentTypeScope="" ma:versionID="9792f667bec156f280b25fbe360c03a2">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43F0509-9197-4F66-BE77-8B1847B37DE2}">
  <ds:schemaRefs>
    <ds:schemaRef ds:uri="http://purl.org/dc/elements/1.1/"/>
    <ds:schemaRef ds:uri="http://schemas.microsoft.com/office/2006/documentManagement/types"/>
    <ds:schemaRef ds:uri="http://purl.org/dc/terms/"/>
    <ds:schemaRef ds:uri="http://purl.org/dc/dcmitype/"/>
    <ds:schemaRef ds:uri="http://schemas.openxmlformats.org/package/2006/metadata/core-properties"/>
    <ds:schemaRef ds:uri="http://schemas.microsoft.com/office/2006/metadata/properties"/>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ACB9C277-C7D3-4B46-B5F5-1BC5F4C79224}">
  <ds:schemaRefs>
    <ds:schemaRef ds:uri="http://schemas.microsoft.com/sharepoint/v3/contenttype/forms"/>
  </ds:schemaRefs>
</ds:datastoreItem>
</file>

<file path=customXml/itemProps3.xml><?xml version="1.0" encoding="utf-8"?>
<ds:datastoreItem xmlns:ds="http://schemas.openxmlformats.org/officeDocument/2006/customXml" ds:itemID="{0F61CC38-E655-4868-BF02-35A2923274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Cloud BI Architectures</Template>
  <TotalTime>0</TotalTime>
  <Words>3108</Words>
  <Application>Microsoft Office PowerPoint</Application>
  <PresentationFormat>Widescreen</PresentationFormat>
  <Paragraphs>510</Paragraphs>
  <Slides>70</Slides>
  <Notes>45</Notes>
  <HiddenSlides>0</HiddenSlides>
  <MMClips>0</MMClips>
  <ScaleCrop>false</ScaleCrop>
  <HeadingPairs>
    <vt:vector size="8" baseType="variant">
      <vt:variant>
        <vt:lpstr>Fonts Used</vt:lpstr>
      </vt:variant>
      <vt:variant>
        <vt:i4>16</vt:i4>
      </vt:variant>
      <vt:variant>
        <vt:lpstr>Theme</vt:lpstr>
      </vt:variant>
      <vt:variant>
        <vt:i4>10</vt:i4>
      </vt:variant>
      <vt:variant>
        <vt:lpstr>Embedded OLE Servers</vt:lpstr>
      </vt:variant>
      <vt:variant>
        <vt:i4>1</vt:i4>
      </vt:variant>
      <vt:variant>
        <vt:lpstr>Slide Titles</vt:lpstr>
      </vt:variant>
      <vt:variant>
        <vt:i4>70</vt:i4>
      </vt:variant>
    </vt:vector>
  </HeadingPairs>
  <TitlesOfParts>
    <vt:vector size="97" baseType="lpstr">
      <vt:lpstr>ＭＳ Ｐゴシック</vt:lpstr>
      <vt:lpstr>Arial</vt:lpstr>
      <vt:lpstr>Calibri</vt:lpstr>
      <vt:lpstr>Calibri Light</vt:lpstr>
      <vt:lpstr>Consolas</vt:lpstr>
      <vt:lpstr>Segoe Pro</vt:lpstr>
      <vt:lpstr>Segoe Pro Display</vt:lpstr>
      <vt:lpstr>Segoe Pro Display Light</vt:lpstr>
      <vt:lpstr>Segoe Pro Light</vt:lpstr>
      <vt:lpstr>Segoe Semibold</vt:lpstr>
      <vt:lpstr>Segoe UI</vt:lpstr>
      <vt:lpstr>segoe ui black</vt:lpstr>
      <vt:lpstr>Segoe UI Light</vt:lpstr>
      <vt:lpstr>segoe ui semibold</vt:lpstr>
      <vt:lpstr>segoe ui semibold</vt:lpstr>
      <vt:lpstr>Wingdings</vt:lpstr>
      <vt:lpstr>1_STB Conversations 2013</vt:lpstr>
      <vt:lpstr>1_LIGHT COLOR TEMPLATE</vt:lpstr>
      <vt:lpstr>SSAS Tabular vs Multidimensional</vt:lpstr>
      <vt:lpstr>2_LIGHT COLOR TEMPLATE</vt:lpstr>
      <vt:lpstr>2_STB Conversations 2013</vt:lpstr>
      <vt:lpstr>3_LIGHT COLOR TEMPLATE</vt:lpstr>
      <vt:lpstr>PUGupdatetheme</vt:lpstr>
      <vt:lpstr>1_PUGtheme</vt:lpstr>
      <vt:lpstr>PBItheme</vt:lpstr>
      <vt:lpstr>PowerBITheme</vt:lpstr>
      <vt:lpstr>think-cell Slide</vt:lpstr>
      <vt:lpstr>PowerPoint Presentation</vt:lpstr>
      <vt:lpstr>PowerPoint Presentation</vt:lpstr>
      <vt:lpstr>Recap &amp; DAX Concepts  Module 4a</vt:lpstr>
      <vt:lpstr>Module 4a - DAX Evaluation Contexts</vt:lpstr>
      <vt:lpstr>Module 4a – DAX Evaluation Contexts</vt:lpstr>
      <vt:lpstr>DAX Function Types</vt:lpstr>
      <vt:lpstr>PATH to DAX Expertise</vt:lpstr>
      <vt:lpstr>Here is how you do it with CALCULATE</vt:lpstr>
      <vt:lpstr>PowerPoint Presentation</vt:lpstr>
      <vt:lpstr>PowerPoint Presentation</vt:lpstr>
      <vt:lpstr>PowerPoint Presentation</vt:lpstr>
      <vt:lpstr>Module 05: Fantastic Functions &amp; Where to Find Them</vt:lpstr>
      <vt:lpstr>Module 05 – Popular DAX Expressions</vt:lpstr>
      <vt:lpstr>PowerPoint Presentation</vt:lpstr>
      <vt:lpstr>Module 05 – Popular DAX Expressions</vt:lpstr>
      <vt:lpstr>Module 05 – Popular DAX Expressions</vt:lpstr>
      <vt:lpstr>PowerPoint Presentation</vt:lpstr>
      <vt:lpstr>Module 05a – The Basics</vt:lpstr>
      <vt:lpstr>Module 05a – The Basics</vt:lpstr>
      <vt:lpstr>Module 05a – The Basics</vt:lpstr>
      <vt:lpstr>Module 05a – The Basics</vt:lpstr>
      <vt:lpstr>Module 05a – The Basics</vt:lpstr>
      <vt:lpstr>Module 05a – The Basics</vt:lpstr>
      <vt:lpstr>Module 05a – The Basics – Commons Measures</vt:lpstr>
      <vt:lpstr>Module 05a – The Basics – Commons Measures</vt:lpstr>
      <vt:lpstr>Module 05a – The Basics – Commons Measures</vt:lpstr>
      <vt:lpstr>Module 05a – The Basics – Commons Measures</vt:lpstr>
      <vt:lpstr>Module 05a – The Basics – Commons Measures</vt:lpstr>
      <vt:lpstr>Module 05a – The Basics – Commons Measures</vt:lpstr>
      <vt:lpstr>Module 05a – The Basics – Commons Measures</vt:lpstr>
      <vt:lpstr>Module 05a – The Basics – Commons Columns</vt:lpstr>
      <vt:lpstr>Module 05a – The Basics – Commons Columns</vt:lpstr>
      <vt:lpstr>Module 05a – The Basics – Commons Columns</vt:lpstr>
      <vt:lpstr>Module 05a – The Basics – Commons Columns</vt:lpstr>
      <vt:lpstr>Module 05a – The Basics – Commons Columns</vt:lpstr>
      <vt:lpstr>PowerPoint Presentation</vt:lpstr>
      <vt:lpstr>PowerPoint Presentation</vt:lpstr>
      <vt:lpstr>Module 05b – The Super Stars</vt:lpstr>
      <vt:lpstr>Module 05b – The Super Stars</vt:lpstr>
      <vt:lpstr>Module 05b – The Super Stars</vt:lpstr>
      <vt:lpstr>Module 05b – The Super Stars Measures</vt:lpstr>
      <vt:lpstr>Module 05b – The Super Stars Measures</vt:lpstr>
      <vt:lpstr>Module 05b – The Super Stars Measures</vt:lpstr>
      <vt:lpstr>Module 05b – The Super Stars Measures</vt:lpstr>
      <vt:lpstr>Module 05b – The Super Stars Measures</vt:lpstr>
      <vt:lpstr>Module 05b – The Super Stars Measures</vt:lpstr>
      <vt:lpstr>Module 05b – The Super Stars Tabular</vt:lpstr>
      <vt:lpstr>Module 05b – The Super Stars Tabular</vt:lpstr>
      <vt:lpstr>Module 05b – The Super Stars Tabular</vt:lpstr>
      <vt:lpstr>Module 05b – The Super Stars Tabular</vt:lpstr>
      <vt:lpstr>Module 05b – The Super Stars Tabular</vt:lpstr>
      <vt:lpstr>PowerPoint Presentation</vt:lpstr>
      <vt:lpstr>PowerPoint Presentation</vt:lpstr>
      <vt:lpstr>Module 05c – Date &amp; Time Intelligence</vt:lpstr>
      <vt:lpstr>Module 05c – Date &amp; Time Intelligence</vt:lpstr>
      <vt:lpstr>Module 05c – Date and Time Measures</vt:lpstr>
      <vt:lpstr>Module 05c – Date and Time Measures</vt:lpstr>
      <vt:lpstr>Module 05c – Date and Time Measures</vt:lpstr>
      <vt:lpstr>Module 05c – Date and Time Measures</vt:lpstr>
      <vt:lpstr>Module 05c – Time Intelligence Measures</vt:lpstr>
      <vt:lpstr>Module 05c – Time Intelligence Measures</vt:lpstr>
      <vt:lpstr>Module 05c – Time Intelligence Measures</vt:lpstr>
      <vt:lpstr>Module 05c – Time Intelligence Measures</vt:lpstr>
      <vt:lpstr>Module 05c – Time Intelligence Measures</vt:lpstr>
      <vt:lpstr>Module 05c – Time Intelligence Measures</vt:lpstr>
      <vt:lpstr>Module 05c – Time Intelligence Measures</vt:lpstr>
      <vt:lpstr>Module 05c – Time Intelligence Measures</vt:lpstr>
      <vt:lpstr>Module 05c – Time Intelligence Measures</vt:lpstr>
      <vt:lpstr>Module 05c – Examples</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4</cp:revision>
  <dcterms:created xsi:type="dcterms:W3CDTF">2015-04-15T05:50:26Z</dcterms:created>
  <dcterms:modified xsi:type="dcterms:W3CDTF">2018-09-19T13:05:22Z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TaxKeyword">
    <vt:lpwstr/>
  </property>
  <property fmtid="{D5CDD505-2E9C-101B-9397-08002B2CF9AE}" pid="4" name="ContentTypeId">
    <vt:lpwstr>0x01010068459D5ECADC6544AFE0C0850375E9BA</vt:lpwstr>
  </property>
  <property fmtid="{D5CDD505-2E9C-101B-9397-08002B2CF9AE}" pid="5" name="TaxCatchAll">
    <vt:lpwstr/>
  </property>
  <property fmtid="{D5CDD505-2E9C-101B-9397-08002B2CF9AE}" pid="6" name="TaxKeywordTaxHTField">
    <vt:lpwstr/>
  </property>
  <property fmtid="{D5CDD505-2E9C-101B-9397-08002B2CF9AE}" pid="7" name="MSIP_Label_074e257c-5848-4582-9a6f-34a182080e71_Enabled">
    <vt:lpwstr>True</vt:lpwstr>
  </property>
  <property fmtid="{D5CDD505-2E9C-101B-9397-08002B2CF9AE}" pid="8" name="MSIP_Label_074e257c-5848-4582-9a6f-34a182080e71_Ref">
    <vt:lpwstr>https://api.informationprotection.azure.com/api/72f988bf-86f1-41af-91ab-2d7cd011db47</vt:lpwstr>
  </property>
  <property fmtid="{D5CDD505-2E9C-101B-9397-08002B2CF9AE}" pid="9" name="MSIP_Label_074e257c-5848-4582-9a6f-34a182080e71_AssignedBy">
    <vt:lpwstr>v-barran@microsoft.com</vt:lpwstr>
  </property>
  <property fmtid="{D5CDD505-2E9C-101B-9397-08002B2CF9AE}" pid="10" name="MSIP_Label_074e257c-5848-4582-9a6f-34a182080e71_DateCreated">
    <vt:lpwstr>2017-02-07T17:23:28.2033098-08:00</vt:lpwstr>
  </property>
  <property fmtid="{D5CDD505-2E9C-101B-9397-08002B2CF9AE}" pid="11" name="MSIP_Label_074e257c-5848-4582-9a6f-34a182080e71_Name">
    <vt:lpwstr>Confidential</vt:lpwstr>
  </property>
  <property fmtid="{D5CDD505-2E9C-101B-9397-08002B2CF9AE}" pid="12" name="MSIP_Label_074e257c-5848-4582-9a6f-34a182080e71_Extended_MSFT_Method">
    <vt:lpwstr>Manual</vt:lpwstr>
  </property>
  <property fmtid="{D5CDD505-2E9C-101B-9397-08002B2CF9AE}" pid="13" name="MSIP_Label_1a19d03a-48bc-4359-8038-5b5f6d5847c3_Enabled">
    <vt:lpwstr>True</vt:lpwstr>
  </property>
  <property fmtid="{D5CDD505-2E9C-101B-9397-08002B2CF9AE}" pid="14" name="MSIP_Label_1a19d03a-48bc-4359-8038-5b5f6d5847c3_Ref">
    <vt:lpwstr>https://api.informationprotection.azure.com/api/72f988bf-86f1-41af-91ab-2d7cd011db47</vt:lpwstr>
  </property>
  <property fmtid="{D5CDD505-2E9C-101B-9397-08002B2CF9AE}" pid="15" name="MSIP_Label_1a19d03a-48bc-4359-8038-5b5f6d5847c3_AssignedBy">
    <vt:lpwstr>v-barran@microsoft.com</vt:lpwstr>
  </property>
  <property fmtid="{D5CDD505-2E9C-101B-9397-08002B2CF9AE}" pid="16" name="MSIP_Label_1a19d03a-48bc-4359-8038-5b5f6d5847c3_DateCreated">
    <vt:lpwstr>2017-02-07T17:23:28.2043107-08:00</vt:lpwstr>
  </property>
  <property fmtid="{D5CDD505-2E9C-101B-9397-08002B2CF9AE}" pid="17" name="MSIP_Label_1a19d03a-48bc-4359-8038-5b5f6d5847c3_Name">
    <vt:lpwstr>Any User (No Protection)</vt:lpwstr>
  </property>
  <property fmtid="{D5CDD505-2E9C-101B-9397-08002B2CF9AE}" pid="18" name="MSIP_Label_1a19d03a-48bc-4359-8038-5b5f6d5847c3_Extended_MSFT_Method">
    <vt:lpwstr>Manual</vt:lpwstr>
  </property>
  <property fmtid="{D5CDD505-2E9C-101B-9397-08002B2CF9AE}" pid="19" name="MSIP_Label_1a19d03a-48bc-4359-8038-5b5f6d5847c3_Parent">
    <vt:lpwstr>074e257c-5848-4582-9a6f-34a182080e71</vt:lpwstr>
  </property>
  <property fmtid="{D5CDD505-2E9C-101B-9397-08002B2CF9AE}" pid="20" name="Sensitivity">
    <vt:lpwstr>Confidential Any User (No Protection)</vt:lpwstr>
  </property>
  <property fmtid="{D5CDD505-2E9C-101B-9397-08002B2CF9AE}" pid="21" name="Order">
    <vt:r8>108200</vt:r8>
  </property>
  <property fmtid="{D5CDD505-2E9C-101B-9397-08002B2CF9AE}" pid="22" name="xd_Signature">
    <vt:bool>false</vt:bool>
  </property>
  <property fmtid="{D5CDD505-2E9C-101B-9397-08002B2CF9AE}" pid="23" name="xd_ProgID">
    <vt:lpwstr/>
  </property>
  <property fmtid="{D5CDD505-2E9C-101B-9397-08002B2CF9AE}" pid="24" name="TemplateUrl">
    <vt:lpwstr/>
  </property>
</Properties>
</file>